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8" r:id="rId39"/>
    <p:sldId id="300" r:id="rId40"/>
    <p:sldId id="301" r:id="rId41"/>
    <p:sldId id="302" r:id="rId42"/>
    <p:sldId id="304" r:id="rId43"/>
    <p:sldId id="305" r:id="rId44"/>
    <p:sldId id="307"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Lst>
  <p:sldSz cx="18288000" cy="10287000"/>
  <p:notesSz cx="6858000" cy="9144000"/>
  <p:embeddedFontLst>
    <p:embeddedFont>
      <p:font typeface="Asap" panose="020B0604020202020204" charset="0"/>
      <p:regular r:id="rId65"/>
    </p:embeddedFont>
    <p:embeddedFont>
      <p:font typeface="Asap Bold" panose="020B0604020202020204" charset="0"/>
      <p:regular r:id="rId66"/>
    </p:embeddedFont>
    <p:embeddedFont>
      <p:font typeface="Calibri" panose="020F0502020204030204" pitchFamily="34" charset="0"/>
      <p:regular r:id="rId67"/>
      <p:bold r:id="rId68"/>
      <p:italic r:id="rId69"/>
      <p:bold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93.png"/><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2.svg"/><Relationship Id="rId7" Type="http://schemas.openxmlformats.org/officeDocument/2006/relationships/image" Target="../media/image10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107.svg"/><Relationship Id="rId4" Type="http://schemas.openxmlformats.org/officeDocument/2006/relationships/image" Target="../media/image97.png"/><Relationship Id="rId9" Type="http://schemas.openxmlformats.org/officeDocument/2006/relationships/image" Target="../media/image111.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218332" y="2731879"/>
            <a:ext cx="3701593" cy="4723610"/>
          </a:xfrm>
          <a:custGeom>
            <a:avLst/>
            <a:gdLst/>
            <a:ahLst/>
            <a:cxnLst/>
            <a:rect l="l" t="t" r="r" b="b"/>
            <a:pathLst>
              <a:path w="3701593" h="4723610">
                <a:moveTo>
                  <a:pt x="0" y="0"/>
                </a:moveTo>
                <a:lnTo>
                  <a:pt x="3701593" y="0"/>
                </a:lnTo>
                <a:lnTo>
                  <a:pt x="3701593" y="4723610"/>
                </a:lnTo>
                <a:lnTo>
                  <a:pt x="0" y="47236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9456031" y="5686468"/>
            <a:ext cx="3718302" cy="2393234"/>
          </a:xfrm>
          <a:custGeom>
            <a:avLst/>
            <a:gdLst/>
            <a:ahLst/>
            <a:cxnLst/>
            <a:rect l="l" t="t" r="r" b="b"/>
            <a:pathLst>
              <a:path w="3718302" h="2393234">
                <a:moveTo>
                  <a:pt x="0" y="0"/>
                </a:moveTo>
                <a:lnTo>
                  <a:pt x="3718301" y="0"/>
                </a:lnTo>
                <a:lnTo>
                  <a:pt x="3718301" y="2393234"/>
                </a:lnTo>
                <a:lnTo>
                  <a:pt x="0" y="23932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4377104" y="3974852"/>
            <a:ext cx="2882196" cy="3943304"/>
          </a:xfrm>
          <a:custGeom>
            <a:avLst/>
            <a:gdLst/>
            <a:ahLst/>
            <a:cxnLst/>
            <a:rect l="l" t="t" r="r" b="b"/>
            <a:pathLst>
              <a:path w="2882196" h="3943304">
                <a:moveTo>
                  <a:pt x="0" y="0"/>
                </a:moveTo>
                <a:lnTo>
                  <a:pt x="2882196" y="0"/>
                </a:lnTo>
                <a:lnTo>
                  <a:pt x="2882196" y="3943304"/>
                </a:lnTo>
                <a:lnTo>
                  <a:pt x="0" y="394330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3619434" y="1028700"/>
            <a:ext cx="1515338" cy="1483234"/>
          </a:xfrm>
          <a:custGeom>
            <a:avLst/>
            <a:gdLst/>
            <a:ahLst/>
            <a:cxnLst/>
            <a:rect l="l" t="t" r="r" b="b"/>
            <a:pathLst>
              <a:path w="1515338" h="1483234">
                <a:moveTo>
                  <a:pt x="0" y="0"/>
                </a:moveTo>
                <a:lnTo>
                  <a:pt x="1515339" y="0"/>
                </a:lnTo>
                <a:lnTo>
                  <a:pt x="1515339" y="1483234"/>
                </a:lnTo>
                <a:lnTo>
                  <a:pt x="0" y="1483234"/>
                </a:lnTo>
                <a:lnTo>
                  <a:pt x="0" y="0"/>
                </a:lnTo>
                <a:close/>
              </a:path>
            </a:pathLst>
          </a:custGeom>
          <a:blipFill>
            <a:blip r:embed="rId10"/>
            <a:stretch>
              <a:fillRect/>
            </a:stretch>
          </a:blipFill>
        </p:spPr>
      </p:sp>
      <p:sp>
        <p:nvSpPr>
          <p:cNvPr id="7" name="Freeform 7"/>
          <p:cNvSpPr/>
          <p:nvPr/>
        </p:nvSpPr>
        <p:spPr>
          <a:xfrm>
            <a:off x="15776066" y="1028700"/>
            <a:ext cx="1483234" cy="1483234"/>
          </a:xfrm>
          <a:custGeom>
            <a:avLst/>
            <a:gdLst/>
            <a:ahLst/>
            <a:cxnLst/>
            <a:rect l="l" t="t" r="r" b="b"/>
            <a:pathLst>
              <a:path w="1483234" h="1483234">
                <a:moveTo>
                  <a:pt x="0" y="0"/>
                </a:moveTo>
                <a:lnTo>
                  <a:pt x="1483234" y="0"/>
                </a:lnTo>
                <a:lnTo>
                  <a:pt x="1483234" y="1483234"/>
                </a:lnTo>
                <a:lnTo>
                  <a:pt x="0" y="1483234"/>
                </a:lnTo>
                <a:lnTo>
                  <a:pt x="0" y="0"/>
                </a:lnTo>
                <a:close/>
              </a:path>
            </a:pathLst>
          </a:custGeom>
          <a:blipFill>
            <a:blip r:embed="rId11"/>
            <a:stretch>
              <a:fillRect/>
            </a:stretch>
          </a:blipFill>
        </p:spPr>
      </p:sp>
      <p:sp>
        <p:nvSpPr>
          <p:cNvPr id="8" name="TextBox 8"/>
          <p:cNvSpPr txBox="1"/>
          <p:nvPr/>
        </p:nvSpPr>
        <p:spPr>
          <a:xfrm>
            <a:off x="1028700" y="2598529"/>
            <a:ext cx="8115300" cy="1122003"/>
          </a:xfrm>
          <a:prstGeom prst="rect">
            <a:avLst/>
          </a:prstGeom>
        </p:spPr>
        <p:txBody>
          <a:bodyPr lIns="0" tIns="0" rIns="0" bIns="0" rtlCol="0" anchor="t">
            <a:spAutoFit/>
          </a:bodyPr>
          <a:lstStyle/>
          <a:p>
            <a:pPr algn="l">
              <a:lnSpc>
                <a:spcPts val="9150"/>
              </a:lnSpc>
            </a:pPr>
            <a:r>
              <a:rPr lang="en-US" sz="6536" b="1" spc="104">
                <a:solidFill>
                  <a:srgbClr val="1C4E6B"/>
                </a:solidFill>
                <a:latin typeface="Asap Bold"/>
                <a:ea typeface="Asap Bold"/>
                <a:cs typeface="Asap Bold"/>
                <a:sym typeface="Asap Bold"/>
              </a:rPr>
              <a:t>BÁO CÁO TUẦN</a:t>
            </a:r>
          </a:p>
        </p:txBody>
      </p:sp>
      <p:sp>
        <p:nvSpPr>
          <p:cNvPr id="9" name="TextBox 9"/>
          <p:cNvSpPr txBox="1"/>
          <p:nvPr/>
        </p:nvSpPr>
        <p:spPr>
          <a:xfrm>
            <a:off x="1028700" y="3899746"/>
            <a:ext cx="8115300" cy="722793"/>
          </a:xfrm>
          <a:prstGeom prst="rect">
            <a:avLst/>
          </a:prstGeom>
        </p:spPr>
        <p:txBody>
          <a:bodyPr lIns="0" tIns="0" rIns="0" bIns="0" rtlCol="0" anchor="t">
            <a:spAutoFit/>
          </a:bodyPr>
          <a:lstStyle/>
          <a:p>
            <a:pPr algn="l">
              <a:lnSpc>
                <a:spcPts val="5836"/>
              </a:lnSpc>
            </a:pPr>
            <a:r>
              <a:rPr lang="en-US" sz="4168" b="1" spc="125">
                <a:solidFill>
                  <a:srgbClr val="6A2C79"/>
                </a:solidFill>
                <a:latin typeface="Asap Bold"/>
                <a:ea typeface="Asap Bold"/>
                <a:cs typeface="Asap Bold"/>
                <a:sym typeface="Asap Bold"/>
              </a:rPr>
              <a:t>LẬP TRÌNH ĐA NỀN TẢNG</a:t>
            </a:r>
          </a:p>
        </p:txBody>
      </p:sp>
      <p:sp>
        <p:nvSpPr>
          <p:cNvPr id="10" name="TextBox 10"/>
          <p:cNvSpPr txBox="1"/>
          <p:nvPr/>
        </p:nvSpPr>
        <p:spPr>
          <a:xfrm>
            <a:off x="1028700" y="1085850"/>
            <a:ext cx="11116614" cy="1071393"/>
          </a:xfrm>
          <a:prstGeom prst="rect">
            <a:avLst/>
          </a:prstGeom>
        </p:spPr>
        <p:txBody>
          <a:bodyPr lIns="0" tIns="0" rIns="0" bIns="0" rtlCol="0" anchor="t">
            <a:spAutoFit/>
          </a:bodyPr>
          <a:lstStyle/>
          <a:p>
            <a:pPr algn="l">
              <a:lnSpc>
                <a:spcPts val="3487"/>
              </a:lnSpc>
            </a:pPr>
            <a:r>
              <a:rPr lang="en-US" sz="3453" b="1" spc="79">
                <a:solidFill>
                  <a:srgbClr val="6A2C79"/>
                </a:solidFill>
                <a:latin typeface="Asap Bold"/>
                <a:ea typeface="Asap Bold"/>
                <a:cs typeface="Asap Bold"/>
                <a:sym typeface="Asap Bold"/>
              </a:rPr>
              <a:t>TRƯỜNG ĐẠI HỌC BÁCH KHOA - ĐẠI HỌC ĐÀ NẴNG</a:t>
            </a:r>
          </a:p>
          <a:p>
            <a:pPr algn="l">
              <a:lnSpc>
                <a:spcPts val="6077"/>
              </a:lnSpc>
            </a:pPr>
            <a:r>
              <a:rPr lang="en-US" sz="3453" b="1" spc="79">
                <a:solidFill>
                  <a:srgbClr val="6A2C79"/>
                </a:solidFill>
                <a:latin typeface="Asap Bold"/>
                <a:ea typeface="Asap Bold"/>
                <a:cs typeface="Asap Bold"/>
                <a:sym typeface="Asap Bold"/>
              </a:rPr>
              <a:t>KHOA ĐIỆN TỬ VIỄN THÔNG</a:t>
            </a:r>
          </a:p>
        </p:txBody>
      </p:sp>
      <p:sp>
        <p:nvSpPr>
          <p:cNvPr id="11" name="TextBox 11"/>
          <p:cNvSpPr txBox="1"/>
          <p:nvPr/>
        </p:nvSpPr>
        <p:spPr>
          <a:xfrm>
            <a:off x="1028700" y="4662463"/>
            <a:ext cx="8115300" cy="1399678"/>
          </a:xfrm>
          <a:prstGeom prst="rect">
            <a:avLst/>
          </a:prstGeom>
        </p:spPr>
        <p:txBody>
          <a:bodyPr lIns="0" tIns="0" rIns="0" bIns="0" rtlCol="0" anchor="t">
            <a:spAutoFit/>
          </a:bodyPr>
          <a:lstStyle/>
          <a:p>
            <a:pPr algn="l">
              <a:lnSpc>
                <a:spcPts val="1744"/>
              </a:lnSpc>
            </a:pPr>
            <a:endParaRPr/>
          </a:p>
          <a:p>
            <a:pPr algn="l">
              <a:lnSpc>
                <a:spcPts val="4661"/>
              </a:lnSpc>
            </a:pPr>
            <a:r>
              <a:rPr lang="en-US" sz="3585" b="1" spc="82">
                <a:solidFill>
                  <a:srgbClr val="6A2C79"/>
                </a:solidFill>
                <a:latin typeface="Asap Bold"/>
                <a:ea typeface="Asap Bold"/>
                <a:cs typeface="Asap Bold"/>
                <a:sym typeface="Asap Bold"/>
              </a:rPr>
              <a:t>Chủ đề 15: Firebase Authentication - Xác thực người dùng</a:t>
            </a:r>
          </a:p>
        </p:txBody>
      </p:sp>
      <p:sp>
        <p:nvSpPr>
          <p:cNvPr id="12" name="TextBox 12"/>
          <p:cNvSpPr txBox="1"/>
          <p:nvPr/>
        </p:nvSpPr>
        <p:spPr>
          <a:xfrm>
            <a:off x="1028700" y="5973617"/>
            <a:ext cx="8115300" cy="1878389"/>
          </a:xfrm>
          <a:prstGeom prst="rect">
            <a:avLst/>
          </a:prstGeom>
        </p:spPr>
        <p:txBody>
          <a:bodyPr lIns="0" tIns="0" rIns="0" bIns="0" rtlCol="0" anchor="t">
            <a:spAutoFit/>
          </a:bodyPr>
          <a:lstStyle/>
          <a:p>
            <a:pPr algn="l">
              <a:lnSpc>
                <a:spcPts val="1568"/>
              </a:lnSpc>
            </a:pPr>
            <a:endParaRPr/>
          </a:p>
          <a:p>
            <a:pPr algn="l">
              <a:lnSpc>
                <a:spcPts val="4514"/>
              </a:lnSpc>
            </a:pPr>
            <a:r>
              <a:rPr lang="en-US" sz="3224" b="1" spc="74">
                <a:solidFill>
                  <a:srgbClr val="343434"/>
                </a:solidFill>
                <a:latin typeface="Asap Bold"/>
                <a:ea typeface="Asap Bold"/>
                <a:cs typeface="Asap Bold"/>
                <a:sym typeface="Asap Bold"/>
              </a:rPr>
              <a:t>SVTH:</a:t>
            </a:r>
          </a:p>
          <a:p>
            <a:pPr algn="l">
              <a:lnSpc>
                <a:spcPts val="4514"/>
              </a:lnSpc>
            </a:pPr>
            <a:r>
              <a:rPr lang="en-US" sz="3224" spc="74">
                <a:solidFill>
                  <a:srgbClr val="343434"/>
                </a:solidFill>
                <a:latin typeface="Asap"/>
                <a:ea typeface="Asap"/>
                <a:cs typeface="Asap"/>
                <a:sym typeface="Asap"/>
              </a:rPr>
              <a:t>Trần Quang Khánh - 22KTMT1 - 106220220</a:t>
            </a:r>
          </a:p>
          <a:p>
            <a:pPr algn="l">
              <a:lnSpc>
                <a:spcPts val="4514"/>
              </a:lnSpc>
            </a:pPr>
            <a:r>
              <a:rPr lang="en-US" sz="3224" spc="74">
                <a:solidFill>
                  <a:srgbClr val="343434"/>
                </a:solidFill>
                <a:latin typeface="Asap"/>
                <a:ea typeface="Asap"/>
                <a:cs typeface="Asap"/>
                <a:sym typeface="Asap"/>
              </a:rPr>
              <a:t>Hồ Nguyên Tâm - 22KTMT1 - 106220228</a:t>
            </a:r>
          </a:p>
        </p:txBody>
      </p:sp>
      <p:sp>
        <p:nvSpPr>
          <p:cNvPr id="13" name="TextBox 13"/>
          <p:cNvSpPr txBox="1"/>
          <p:nvPr/>
        </p:nvSpPr>
        <p:spPr>
          <a:xfrm>
            <a:off x="9144000" y="8553671"/>
            <a:ext cx="8115300" cy="645094"/>
          </a:xfrm>
          <a:prstGeom prst="rect">
            <a:avLst/>
          </a:prstGeom>
        </p:spPr>
        <p:txBody>
          <a:bodyPr lIns="0" tIns="0" rIns="0" bIns="0" rtlCol="0" anchor="t">
            <a:spAutoFit/>
          </a:bodyPr>
          <a:lstStyle/>
          <a:p>
            <a:pPr algn="r">
              <a:lnSpc>
                <a:spcPts val="1380"/>
              </a:lnSpc>
            </a:pPr>
            <a:endParaRPr/>
          </a:p>
          <a:p>
            <a:pPr algn="r">
              <a:lnSpc>
                <a:spcPts val="3819"/>
              </a:lnSpc>
            </a:pPr>
            <a:r>
              <a:rPr lang="en-US" sz="2938" b="1" spc="67">
                <a:solidFill>
                  <a:srgbClr val="343434"/>
                </a:solidFill>
                <a:latin typeface="Asap Bold"/>
                <a:ea typeface="Asap Bold"/>
                <a:cs typeface="Asap Bold"/>
                <a:sym typeface="Asap Bold"/>
              </a:rPr>
              <a:t>TP. Đà Nẵng, 10 tháng 11 năm 2025</a:t>
            </a:r>
          </a:p>
        </p:txBody>
      </p:sp>
      <p:sp>
        <p:nvSpPr>
          <p:cNvPr id="14" name="TextBox 14"/>
          <p:cNvSpPr txBox="1"/>
          <p:nvPr/>
        </p:nvSpPr>
        <p:spPr>
          <a:xfrm>
            <a:off x="1028700" y="7823431"/>
            <a:ext cx="8115300" cy="692666"/>
          </a:xfrm>
          <a:prstGeom prst="rect">
            <a:avLst/>
          </a:prstGeom>
        </p:spPr>
        <p:txBody>
          <a:bodyPr lIns="0" tIns="0" rIns="0" bIns="0" rtlCol="0" anchor="t">
            <a:spAutoFit/>
          </a:bodyPr>
          <a:lstStyle/>
          <a:p>
            <a:pPr algn="l">
              <a:lnSpc>
                <a:spcPts val="1568"/>
              </a:lnSpc>
            </a:pPr>
            <a:endParaRPr/>
          </a:p>
          <a:p>
            <a:pPr algn="l">
              <a:lnSpc>
                <a:spcPts val="3837"/>
              </a:lnSpc>
            </a:pPr>
            <a:r>
              <a:rPr lang="en-US" sz="3224" b="1" spc="74">
                <a:solidFill>
                  <a:srgbClr val="343434"/>
                </a:solidFill>
                <a:latin typeface="Asap Bold"/>
                <a:ea typeface="Asap Bold"/>
                <a:cs typeface="Asap Bold"/>
                <a:sym typeface="Asap Bold"/>
              </a:rPr>
              <a:t>GVHD:</a:t>
            </a:r>
            <a:r>
              <a:rPr lang="en-US" sz="3224" spc="74">
                <a:solidFill>
                  <a:srgbClr val="343434"/>
                </a:solidFill>
                <a:latin typeface="Asap"/>
                <a:ea typeface="Asap"/>
                <a:cs typeface="Asap"/>
                <a:sym typeface="Asap"/>
              </a:rPr>
              <a:t> TS. Nguyễn Duy Nhật Viễn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113118" y="2983817"/>
            <a:ext cx="10500744" cy="6274483"/>
          </a:xfrm>
          <a:custGeom>
            <a:avLst/>
            <a:gdLst/>
            <a:ahLst/>
            <a:cxnLst/>
            <a:rect l="l" t="t" r="r" b="b"/>
            <a:pathLst>
              <a:path w="10500744" h="6274483">
                <a:moveTo>
                  <a:pt x="0" y="0"/>
                </a:moveTo>
                <a:lnTo>
                  <a:pt x="10500744" y="0"/>
                </a:lnTo>
                <a:lnTo>
                  <a:pt x="10500744" y="6274483"/>
                </a:lnTo>
                <a:lnTo>
                  <a:pt x="0" y="6274483"/>
                </a:lnTo>
                <a:lnTo>
                  <a:pt x="0" y="0"/>
                </a:lnTo>
                <a:close/>
              </a:path>
            </a:pathLst>
          </a:custGeom>
          <a:blipFill>
            <a:blip r:embed="rId4"/>
            <a:stretch>
              <a:fillRect/>
            </a:stretch>
          </a:blipFill>
        </p:spPr>
      </p:sp>
      <p:sp>
        <p:nvSpPr>
          <p:cNvPr id="4" name="TextBox 4"/>
          <p:cNvSpPr txBox="1"/>
          <p:nvPr/>
        </p:nvSpPr>
        <p:spPr>
          <a:xfrm>
            <a:off x="7113118" y="2038600"/>
            <a:ext cx="10350623" cy="591809"/>
          </a:xfrm>
          <a:prstGeom prst="rect">
            <a:avLst/>
          </a:prstGeom>
        </p:spPr>
        <p:txBody>
          <a:bodyPr lIns="0" tIns="0" rIns="0" bIns="0" rtlCol="0" anchor="t">
            <a:spAutoFit/>
          </a:bodyPr>
          <a:lstStyle/>
          <a:p>
            <a:pPr algn="l">
              <a:lnSpc>
                <a:spcPts val="4754"/>
              </a:lnSpc>
            </a:pPr>
            <a:r>
              <a:rPr lang="en-US" sz="3396" spc="78">
                <a:solidFill>
                  <a:srgbClr val="343434"/>
                </a:solidFill>
                <a:latin typeface="Asap"/>
                <a:ea typeface="Asap"/>
                <a:cs typeface="Asap"/>
                <a:sym typeface="Asap"/>
              </a:rPr>
              <a:t>Cây Widget giao diện đăng nhập:</a:t>
            </a:r>
          </a:p>
        </p:txBody>
      </p:sp>
      <p:sp>
        <p:nvSpPr>
          <p:cNvPr id="5" name="Freeform 5"/>
          <p:cNvSpPr/>
          <p:nvPr/>
        </p:nvSpPr>
        <p:spPr>
          <a:xfrm>
            <a:off x="595157" y="1761210"/>
            <a:ext cx="6167422" cy="7887808"/>
          </a:xfrm>
          <a:custGeom>
            <a:avLst/>
            <a:gdLst/>
            <a:ahLst/>
            <a:cxnLst/>
            <a:rect l="l" t="t" r="r" b="b"/>
            <a:pathLst>
              <a:path w="6167422" h="7887808">
                <a:moveTo>
                  <a:pt x="0" y="0"/>
                </a:moveTo>
                <a:lnTo>
                  <a:pt x="6167422" y="0"/>
                </a:lnTo>
                <a:lnTo>
                  <a:pt x="6167422" y="7887808"/>
                </a:lnTo>
                <a:lnTo>
                  <a:pt x="0" y="7887808"/>
                </a:lnTo>
                <a:lnTo>
                  <a:pt x="0" y="0"/>
                </a:lnTo>
                <a:close/>
              </a:path>
            </a:pathLst>
          </a:custGeom>
          <a:blipFill>
            <a:blip r:embed="rId5"/>
            <a:stretch>
              <a:fillRect/>
            </a:stretch>
          </a:blipFill>
        </p:spPr>
      </p:sp>
      <p:sp>
        <p:nvSpPr>
          <p:cNvPr id="6" name="TextBox 6"/>
          <p:cNvSpPr txBox="1"/>
          <p:nvPr/>
        </p:nvSpPr>
        <p:spPr>
          <a:xfrm>
            <a:off x="595157" y="612642"/>
            <a:ext cx="142353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GIAO DIỆN ĐĂNG NHẬP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531927" y="2983765"/>
            <a:ext cx="9513005" cy="6274535"/>
          </a:xfrm>
          <a:custGeom>
            <a:avLst/>
            <a:gdLst/>
            <a:ahLst/>
            <a:cxnLst/>
            <a:rect l="l" t="t" r="r" b="b"/>
            <a:pathLst>
              <a:path w="9513005" h="6274535">
                <a:moveTo>
                  <a:pt x="0" y="0"/>
                </a:moveTo>
                <a:lnTo>
                  <a:pt x="9513005" y="0"/>
                </a:lnTo>
                <a:lnTo>
                  <a:pt x="9513005" y="6274535"/>
                </a:lnTo>
                <a:lnTo>
                  <a:pt x="0" y="6274535"/>
                </a:lnTo>
                <a:lnTo>
                  <a:pt x="0" y="0"/>
                </a:lnTo>
                <a:close/>
              </a:path>
            </a:pathLst>
          </a:custGeom>
          <a:blipFill>
            <a:blip r:embed="rId4"/>
            <a:stretch>
              <a:fillRect/>
            </a:stretch>
          </a:blipFill>
        </p:spPr>
      </p:sp>
      <p:sp>
        <p:nvSpPr>
          <p:cNvPr id="4" name="TextBox 4"/>
          <p:cNvSpPr txBox="1"/>
          <p:nvPr/>
        </p:nvSpPr>
        <p:spPr>
          <a:xfrm>
            <a:off x="7531927" y="2085655"/>
            <a:ext cx="10350623" cy="591809"/>
          </a:xfrm>
          <a:prstGeom prst="rect">
            <a:avLst/>
          </a:prstGeom>
        </p:spPr>
        <p:txBody>
          <a:bodyPr lIns="0" tIns="0" rIns="0" bIns="0" rtlCol="0" anchor="t">
            <a:spAutoFit/>
          </a:bodyPr>
          <a:lstStyle/>
          <a:p>
            <a:pPr algn="l">
              <a:lnSpc>
                <a:spcPts val="4754"/>
              </a:lnSpc>
            </a:pPr>
            <a:r>
              <a:rPr lang="en-US" sz="3396" spc="78">
                <a:solidFill>
                  <a:srgbClr val="343434"/>
                </a:solidFill>
                <a:latin typeface="Asap"/>
                <a:ea typeface="Asap"/>
                <a:cs typeface="Asap"/>
                <a:sym typeface="Asap"/>
              </a:rPr>
              <a:t>Cây Widget giao diện đăng ký:</a:t>
            </a:r>
          </a:p>
        </p:txBody>
      </p:sp>
      <p:sp>
        <p:nvSpPr>
          <p:cNvPr id="5" name="TextBox 5"/>
          <p:cNvSpPr txBox="1"/>
          <p:nvPr/>
        </p:nvSpPr>
        <p:spPr>
          <a:xfrm>
            <a:off x="595157" y="612642"/>
            <a:ext cx="142353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GIAO DIỆN ĐĂNG KÝ</a:t>
            </a:r>
          </a:p>
        </p:txBody>
      </p:sp>
      <p:sp>
        <p:nvSpPr>
          <p:cNvPr id="6" name="Freeform 6"/>
          <p:cNvSpPr/>
          <p:nvPr/>
        </p:nvSpPr>
        <p:spPr>
          <a:xfrm>
            <a:off x="595157" y="1770027"/>
            <a:ext cx="6233585" cy="8016315"/>
          </a:xfrm>
          <a:custGeom>
            <a:avLst/>
            <a:gdLst/>
            <a:ahLst/>
            <a:cxnLst/>
            <a:rect l="l" t="t" r="r" b="b"/>
            <a:pathLst>
              <a:path w="6233585" h="8016315">
                <a:moveTo>
                  <a:pt x="0" y="0"/>
                </a:moveTo>
                <a:lnTo>
                  <a:pt x="6233585" y="0"/>
                </a:lnTo>
                <a:lnTo>
                  <a:pt x="6233585" y="8016314"/>
                </a:lnTo>
                <a:lnTo>
                  <a:pt x="0" y="8016314"/>
                </a:lnTo>
                <a:lnTo>
                  <a:pt x="0" y="0"/>
                </a:lnTo>
                <a:close/>
              </a:path>
            </a:pathLst>
          </a:custGeom>
          <a:blipFill>
            <a:blip r:embed="rId5"/>
            <a:stretch>
              <a:fillRect t="-889" b="-889"/>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2575964"/>
            <a:ext cx="10011654" cy="6275565"/>
          </a:xfrm>
          <a:custGeom>
            <a:avLst/>
            <a:gdLst/>
            <a:ahLst/>
            <a:cxnLst/>
            <a:rect l="l" t="t" r="r" b="b"/>
            <a:pathLst>
              <a:path w="10011654" h="6275565">
                <a:moveTo>
                  <a:pt x="0" y="0"/>
                </a:moveTo>
                <a:lnTo>
                  <a:pt x="10011654" y="0"/>
                </a:lnTo>
                <a:lnTo>
                  <a:pt x="10011654" y="6275565"/>
                </a:lnTo>
                <a:lnTo>
                  <a:pt x="0" y="6275565"/>
                </a:lnTo>
                <a:lnTo>
                  <a:pt x="0" y="0"/>
                </a:lnTo>
                <a:close/>
              </a:path>
            </a:pathLst>
          </a:custGeom>
          <a:blipFill>
            <a:blip r:embed="rId4"/>
            <a:stretch>
              <a:fillRect/>
            </a:stretch>
          </a:blipFill>
        </p:spPr>
      </p:sp>
      <p:sp>
        <p:nvSpPr>
          <p:cNvPr id="4" name="TextBox 4"/>
          <p:cNvSpPr txBox="1"/>
          <p:nvPr/>
        </p:nvSpPr>
        <p:spPr>
          <a:xfrm>
            <a:off x="10606811" y="2021283"/>
            <a:ext cx="6652489" cy="7308727"/>
          </a:xfrm>
          <a:prstGeom prst="rect">
            <a:avLst/>
          </a:prstGeom>
        </p:spPr>
        <p:txBody>
          <a:bodyPr lIns="0" tIns="0" rIns="0" bIns="0" rtlCol="0" anchor="t">
            <a:spAutoFit/>
          </a:bodyPr>
          <a:lstStyle/>
          <a:p>
            <a:pPr marL="743120" lvl="1" indent="-371560" algn="l">
              <a:lnSpc>
                <a:spcPts val="4818"/>
              </a:lnSpc>
              <a:buFont typeface="Arial"/>
              <a:buChar char="•"/>
            </a:pPr>
            <a:r>
              <a:rPr lang="en-US" sz="3441" spc="79">
                <a:solidFill>
                  <a:srgbClr val="343434"/>
                </a:solidFill>
                <a:latin typeface="Asap"/>
                <a:ea typeface="Asap"/>
                <a:cs typeface="Asap"/>
                <a:sym typeface="Asap"/>
              </a:rPr>
              <a:t>Người dùng nhập email và mật khẩu vào các ô TextField</a:t>
            </a:r>
          </a:p>
          <a:p>
            <a:pPr marL="743120" lvl="1" indent="-371560" algn="l">
              <a:lnSpc>
                <a:spcPts val="4818"/>
              </a:lnSpc>
              <a:buFont typeface="Arial"/>
              <a:buChar char="•"/>
            </a:pPr>
            <a:r>
              <a:rPr lang="en-US" sz="3441" spc="79">
                <a:solidFill>
                  <a:srgbClr val="343434"/>
                </a:solidFill>
                <a:latin typeface="Asap"/>
                <a:ea typeface="Asap"/>
                <a:cs typeface="Asap"/>
                <a:sym typeface="Asap"/>
              </a:rPr>
              <a:t>Nhấn nút Đăng ký để tạo tài khoản mới</a:t>
            </a:r>
          </a:p>
          <a:p>
            <a:pPr marL="743120" lvl="1" indent="-371560" algn="l">
              <a:lnSpc>
                <a:spcPts val="4818"/>
              </a:lnSpc>
              <a:buFont typeface="Arial"/>
              <a:buChar char="•"/>
            </a:pPr>
            <a:r>
              <a:rPr lang="en-US" sz="3441" spc="79">
                <a:solidFill>
                  <a:srgbClr val="343434"/>
                </a:solidFill>
                <a:latin typeface="Asap"/>
                <a:ea typeface="Asap"/>
                <a:cs typeface="Asap"/>
                <a:sym typeface="Asap"/>
              </a:rPr>
              <a:t>Hệ thống xử lý và xác thực thông tin qua Firebase Authentication</a:t>
            </a:r>
          </a:p>
          <a:p>
            <a:pPr marL="743120" lvl="1" indent="-371560" algn="l">
              <a:lnSpc>
                <a:spcPts val="4818"/>
              </a:lnSpc>
              <a:buFont typeface="Arial"/>
              <a:buChar char="•"/>
            </a:pPr>
            <a:r>
              <a:rPr lang="en-US" sz="3441" spc="79">
                <a:solidFill>
                  <a:srgbClr val="343434"/>
                </a:solidFill>
                <a:latin typeface="Asap"/>
                <a:ea typeface="Asap"/>
                <a:cs typeface="Asap"/>
                <a:sym typeface="Asap"/>
              </a:rPr>
              <a:t>Hiển thị thông báo thành công sau khi đăng ký hoàn tất</a:t>
            </a:r>
          </a:p>
          <a:p>
            <a:pPr marL="743120" lvl="1" indent="-371560" algn="l">
              <a:lnSpc>
                <a:spcPts val="4818"/>
              </a:lnSpc>
              <a:buFont typeface="Arial"/>
              <a:buChar char="•"/>
            </a:pPr>
            <a:r>
              <a:rPr lang="en-US" sz="3441" spc="79">
                <a:solidFill>
                  <a:srgbClr val="343434"/>
                </a:solidFill>
                <a:latin typeface="Asap"/>
                <a:ea typeface="Asap"/>
                <a:cs typeface="Asap"/>
                <a:sym typeface="Asap"/>
              </a:rPr>
              <a:t>Mật khẩu sử dụng là: 123456</a:t>
            </a:r>
          </a:p>
        </p:txBody>
      </p:sp>
      <p:sp>
        <p:nvSpPr>
          <p:cNvPr id="5" name="TextBox 5"/>
          <p:cNvSpPr txBox="1"/>
          <p:nvPr/>
        </p:nvSpPr>
        <p:spPr>
          <a:xfrm>
            <a:off x="595157" y="612642"/>
            <a:ext cx="142353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QUÁ TRÌNH ĐĂNG KÝ</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88421" y="2287595"/>
            <a:ext cx="15911158" cy="4864964"/>
          </a:xfrm>
          <a:custGeom>
            <a:avLst/>
            <a:gdLst/>
            <a:ahLst/>
            <a:cxnLst/>
            <a:rect l="l" t="t" r="r" b="b"/>
            <a:pathLst>
              <a:path w="15911158" h="4864964">
                <a:moveTo>
                  <a:pt x="0" y="0"/>
                </a:moveTo>
                <a:lnTo>
                  <a:pt x="15911158" y="0"/>
                </a:lnTo>
                <a:lnTo>
                  <a:pt x="15911158" y="4864964"/>
                </a:lnTo>
                <a:lnTo>
                  <a:pt x="0" y="4864964"/>
                </a:lnTo>
                <a:lnTo>
                  <a:pt x="0" y="0"/>
                </a:lnTo>
                <a:close/>
              </a:path>
            </a:pathLst>
          </a:custGeom>
          <a:blipFill>
            <a:blip r:embed="rId4"/>
            <a:stretch>
              <a:fillRect t="-3711" b="-3711"/>
            </a:stretch>
          </a:blipFill>
        </p:spPr>
      </p:sp>
      <p:sp>
        <p:nvSpPr>
          <p:cNvPr id="4" name="TextBox 4"/>
          <p:cNvSpPr txBox="1"/>
          <p:nvPr/>
        </p:nvSpPr>
        <p:spPr>
          <a:xfrm>
            <a:off x="1028700" y="7814421"/>
            <a:ext cx="16230600" cy="1208766"/>
          </a:xfrm>
          <a:prstGeom prst="rect">
            <a:avLst/>
          </a:prstGeom>
        </p:spPr>
        <p:txBody>
          <a:bodyPr lIns="0" tIns="0" rIns="0" bIns="0" rtlCol="0" anchor="t">
            <a:spAutoFit/>
          </a:bodyPr>
          <a:lstStyle/>
          <a:p>
            <a:pPr marL="743120" lvl="1" indent="-371560" algn="l">
              <a:lnSpc>
                <a:spcPts val="4818"/>
              </a:lnSpc>
              <a:buFont typeface="Arial"/>
              <a:buChar char="•"/>
            </a:pPr>
            <a:r>
              <a:rPr lang="en-US" sz="3441" spc="79">
                <a:solidFill>
                  <a:srgbClr val="343434"/>
                </a:solidFill>
                <a:latin typeface="Asap"/>
                <a:ea typeface="Asap"/>
                <a:cs typeface="Asap"/>
                <a:sym typeface="Asap"/>
              </a:rPr>
              <a:t>Sau khi đăng ký thành công, tài khoản người dùng xuất hiện trong Firebase Console với email, UID và trạng thái xác thực như trên hình ảnh.</a:t>
            </a:r>
          </a:p>
        </p:txBody>
      </p:sp>
      <p:sp>
        <p:nvSpPr>
          <p:cNvPr id="5" name="TextBox 5"/>
          <p:cNvSpPr txBox="1"/>
          <p:nvPr/>
        </p:nvSpPr>
        <p:spPr>
          <a:xfrm>
            <a:off x="595157" y="612642"/>
            <a:ext cx="142353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QUÁ TRÌNH ĐĂNG KÝ</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2239563"/>
            <a:ext cx="10113057" cy="6283580"/>
          </a:xfrm>
          <a:custGeom>
            <a:avLst/>
            <a:gdLst/>
            <a:ahLst/>
            <a:cxnLst/>
            <a:rect l="l" t="t" r="r" b="b"/>
            <a:pathLst>
              <a:path w="10113057" h="6283580">
                <a:moveTo>
                  <a:pt x="0" y="0"/>
                </a:moveTo>
                <a:lnTo>
                  <a:pt x="10113057" y="0"/>
                </a:lnTo>
                <a:lnTo>
                  <a:pt x="10113057" y="6283579"/>
                </a:lnTo>
                <a:lnTo>
                  <a:pt x="0" y="6283579"/>
                </a:lnTo>
                <a:lnTo>
                  <a:pt x="0" y="0"/>
                </a:lnTo>
                <a:close/>
              </a:path>
            </a:pathLst>
          </a:custGeom>
          <a:blipFill>
            <a:blip r:embed="rId4"/>
            <a:stretch>
              <a:fillRect/>
            </a:stretch>
          </a:blipFill>
        </p:spPr>
      </p:sp>
      <p:sp>
        <p:nvSpPr>
          <p:cNvPr id="4" name="TextBox 4"/>
          <p:cNvSpPr txBox="1"/>
          <p:nvPr/>
        </p:nvSpPr>
        <p:spPr>
          <a:xfrm>
            <a:off x="10983453" y="1993887"/>
            <a:ext cx="6275847" cy="6698731"/>
          </a:xfrm>
          <a:prstGeom prst="rect">
            <a:avLst/>
          </a:prstGeom>
        </p:spPr>
        <p:txBody>
          <a:bodyPr lIns="0" tIns="0" rIns="0" bIns="0" rtlCol="0" anchor="t">
            <a:spAutoFit/>
          </a:bodyPr>
          <a:lstStyle/>
          <a:p>
            <a:pPr algn="l">
              <a:lnSpc>
                <a:spcPts val="4818"/>
              </a:lnSpc>
            </a:pPr>
            <a:r>
              <a:rPr lang="en-US" sz="3441" spc="79">
                <a:solidFill>
                  <a:srgbClr val="343434"/>
                </a:solidFill>
                <a:latin typeface="Asap"/>
                <a:ea typeface="Asap"/>
                <a:cs typeface="Asap"/>
                <a:sym typeface="Asap"/>
              </a:rPr>
              <a:t>Kết quả đăng nhập:</a:t>
            </a:r>
          </a:p>
          <a:p>
            <a:pPr marL="743120" lvl="1" indent="-371560" algn="l">
              <a:lnSpc>
                <a:spcPts val="4818"/>
              </a:lnSpc>
              <a:buFont typeface="Arial"/>
              <a:buChar char="•"/>
            </a:pPr>
            <a:r>
              <a:rPr lang="en-US" sz="3441" spc="79">
                <a:solidFill>
                  <a:srgbClr val="343434"/>
                </a:solidFill>
                <a:latin typeface="Asap"/>
                <a:ea typeface="Asap"/>
                <a:cs typeface="Asap"/>
                <a:sym typeface="Asap"/>
              </a:rPr>
              <a:t>Nhập email và mật khẩu hợp lệ</a:t>
            </a:r>
          </a:p>
          <a:p>
            <a:pPr marL="743120" lvl="1" indent="-371560" algn="l">
              <a:lnSpc>
                <a:spcPts val="4818"/>
              </a:lnSpc>
              <a:buFont typeface="Arial"/>
              <a:buChar char="•"/>
            </a:pPr>
            <a:r>
              <a:rPr lang="en-US" sz="3441" spc="79">
                <a:solidFill>
                  <a:srgbClr val="343434"/>
                </a:solidFill>
                <a:latin typeface="Asap"/>
                <a:ea typeface="Asap"/>
                <a:cs typeface="Asap"/>
                <a:sym typeface="Asap"/>
              </a:rPr>
              <a:t>Ứng dụng gọi Firebase Authentication để xác thực</a:t>
            </a:r>
          </a:p>
          <a:p>
            <a:pPr marL="743120" lvl="1" indent="-371560" algn="l">
              <a:lnSpc>
                <a:spcPts val="4818"/>
              </a:lnSpc>
              <a:buFont typeface="Arial"/>
              <a:buChar char="•"/>
            </a:pPr>
            <a:r>
              <a:rPr lang="en-US" sz="3441" spc="79">
                <a:solidFill>
                  <a:srgbClr val="343434"/>
                </a:solidFill>
                <a:latin typeface="Asap"/>
                <a:ea typeface="Asap"/>
                <a:cs typeface="Asap"/>
                <a:sym typeface="Asap"/>
              </a:rPr>
              <a:t>Nếu thành công → hiển thị thông báo đăng nhập thành công, căn cứ vào danh sách người dùng đã đăng ký trong Firebase Console.</a:t>
            </a:r>
          </a:p>
        </p:txBody>
      </p:sp>
      <p:sp>
        <p:nvSpPr>
          <p:cNvPr id="5" name="TextBox 5"/>
          <p:cNvSpPr txBox="1"/>
          <p:nvPr/>
        </p:nvSpPr>
        <p:spPr>
          <a:xfrm>
            <a:off x="595157" y="612642"/>
            <a:ext cx="142353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QUÁ TRÌNH ĐĂNG NHẬP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1950368"/>
            <a:ext cx="8418247" cy="5322325"/>
          </a:xfrm>
          <a:custGeom>
            <a:avLst/>
            <a:gdLst/>
            <a:ahLst/>
            <a:cxnLst/>
            <a:rect l="l" t="t" r="r" b="b"/>
            <a:pathLst>
              <a:path w="8418247" h="5322325">
                <a:moveTo>
                  <a:pt x="0" y="0"/>
                </a:moveTo>
                <a:lnTo>
                  <a:pt x="8418247" y="0"/>
                </a:lnTo>
                <a:lnTo>
                  <a:pt x="8418247" y="5322325"/>
                </a:lnTo>
                <a:lnTo>
                  <a:pt x="0" y="5322325"/>
                </a:lnTo>
                <a:lnTo>
                  <a:pt x="0" y="0"/>
                </a:lnTo>
                <a:close/>
              </a:path>
            </a:pathLst>
          </a:custGeom>
          <a:blipFill>
            <a:blip r:embed="rId4"/>
            <a:stretch>
              <a:fillRect r="-3"/>
            </a:stretch>
          </a:blipFill>
        </p:spPr>
      </p:sp>
      <p:sp>
        <p:nvSpPr>
          <p:cNvPr id="4" name="Freeform 4"/>
          <p:cNvSpPr/>
          <p:nvPr/>
        </p:nvSpPr>
        <p:spPr>
          <a:xfrm>
            <a:off x="9984954" y="1950368"/>
            <a:ext cx="7555890" cy="5322325"/>
          </a:xfrm>
          <a:custGeom>
            <a:avLst/>
            <a:gdLst/>
            <a:ahLst/>
            <a:cxnLst/>
            <a:rect l="l" t="t" r="r" b="b"/>
            <a:pathLst>
              <a:path w="7555890" h="5322325">
                <a:moveTo>
                  <a:pt x="0" y="0"/>
                </a:moveTo>
                <a:lnTo>
                  <a:pt x="7555891" y="0"/>
                </a:lnTo>
                <a:lnTo>
                  <a:pt x="7555891" y="5322325"/>
                </a:lnTo>
                <a:lnTo>
                  <a:pt x="0" y="5322325"/>
                </a:lnTo>
                <a:lnTo>
                  <a:pt x="0" y="0"/>
                </a:lnTo>
                <a:close/>
              </a:path>
            </a:pathLst>
          </a:custGeom>
          <a:blipFill>
            <a:blip r:embed="rId5"/>
            <a:stretch>
              <a:fillRect/>
            </a:stretch>
          </a:blipFill>
        </p:spPr>
      </p:sp>
      <p:sp>
        <p:nvSpPr>
          <p:cNvPr id="5" name="AutoShape 5"/>
          <p:cNvSpPr/>
          <p:nvPr/>
        </p:nvSpPr>
        <p:spPr>
          <a:xfrm>
            <a:off x="9499179" y="1950368"/>
            <a:ext cx="0" cy="7464534"/>
          </a:xfrm>
          <a:prstGeom prst="line">
            <a:avLst/>
          </a:prstGeom>
          <a:ln w="38100" cap="flat">
            <a:solidFill>
              <a:srgbClr val="000000"/>
            </a:solidFill>
            <a:prstDash val="sysDash"/>
            <a:headEnd type="none" w="sm" len="sm"/>
            <a:tailEnd type="none" w="sm" len="sm"/>
          </a:ln>
        </p:spPr>
      </p:sp>
      <p:sp>
        <p:nvSpPr>
          <p:cNvPr id="6" name="TextBox 6"/>
          <p:cNvSpPr txBox="1"/>
          <p:nvPr/>
        </p:nvSpPr>
        <p:spPr>
          <a:xfrm>
            <a:off x="876572" y="7596543"/>
            <a:ext cx="7855417" cy="1817574"/>
          </a:xfrm>
          <a:prstGeom prst="rect">
            <a:avLst/>
          </a:prstGeom>
        </p:spPr>
        <p:txBody>
          <a:bodyPr lIns="0" tIns="0" rIns="0" bIns="0" rtlCol="0" anchor="t">
            <a:spAutoFit/>
          </a:bodyPr>
          <a:lstStyle/>
          <a:p>
            <a:pPr algn="ctr">
              <a:lnSpc>
                <a:spcPts val="4818"/>
              </a:lnSpc>
            </a:pPr>
            <a:r>
              <a:rPr lang="en-US" sz="3441" spc="79">
                <a:solidFill>
                  <a:srgbClr val="343434"/>
                </a:solidFill>
                <a:latin typeface="Asap"/>
                <a:ea typeface="Asap"/>
                <a:cs typeface="Asap"/>
                <a:sym typeface="Asap"/>
              </a:rPr>
              <a:t>Nếu email đã được đăng ký, ứng dụng sẽ hiển thị thông báo “Email đã tồn tại”.</a:t>
            </a:r>
          </a:p>
        </p:txBody>
      </p:sp>
      <p:sp>
        <p:nvSpPr>
          <p:cNvPr id="7" name="TextBox 7"/>
          <p:cNvSpPr txBox="1"/>
          <p:nvPr/>
        </p:nvSpPr>
        <p:spPr>
          <a:xfrm>
            <a:off x="9935589" y="7597328"/>
            <a:ext cx="7605255" cy="1817574"/>
          </a:xfrm>
          <a:prstGeom prst="rect">
            <a:avLst/>
          </a:prstGeom>
        </p:spPr>
        <p:txBody>
          <a:bodyPr lIns="0" tIns="0" rIns="0" bIns="0" rtlCol="0" anchor="t">
            <a:spAutoFit/>
          </a:bodyPr>
          <a:lstStyle/>
          <a:p>
            <a:pPr algn="ctr">
              <a:lnSpc>
                <a:spcPts val="4818"/>
              </a:lnSpc>
            </a:pPr>
            <a:r>
              <a:rPr lang="en-US" sz="3441" spc="79">
                <a:solidFill>
                  <a:srgbClr val="343434"/>
                </a:solidFill>
                <a:latin typeface="Asap"/>
                <a:ea typeface="Asap"/>
                <a:cs typeface="Asap"/>
                <a:sym typeface="Asap"/>
              </a:rPr>
              <a:t>Nếu email không đúng định dạng, ứng dụng sẽ hiển thị thông báo “Email không hợp lệ”.</a:t>
            </a:r>
          </a:p>
        </p:txBody>
      </p:sp>
      <p:sp>
        <p:nvSpPr>
          <p:cNvPr id="8" name="TextBox 8"/>
          <p:cNvSpPr txBox="1"/>
          <p:nvPr/>
        </p:nvSpPr>
        <p:spPr>
          <a:xfrm>
            <a:off x="595157" y="612642"/>
            <a:ext cx="142353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LỖI ĐĂNG KÝ</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AutoShape 3"/>
          <p:cNvSpPr/>
          <p:nvPr/>
        </p:nvSpPr>
        <p:spPr>
          <a:xfrm flipH="1">
            <a:off x="9207907" y="1924744"/>
            <a:ext cx="0" cy="7333556"/>
          </a:xfrm>
          <a:prstGeom prst="line">
            <a:avLst/>
          </a:prstGeom>
          <a:ln w="38100" cap="flat">
            <a:solidFill>
              <a:srgbClr val="000000"/>
            </a:solidFill>
            <a:prstDash val="sysDash"/>
            <a:headEnd type="none" w="sm" len="sm"/>
            <a:tailEnd type="none" w="sm" len="sm"/>
          </a:ln>
        </p:spPr>
      </p:sp>
      <p:sp>
        <p:nvSpPr>
          <p:cNvPr id="4" name="Freeform 4"/>
          <p:cNvSpPr/>
          <p:nvPr/>
        </p:nvSpPr>
        <p:spPr>
          <a:xfrm>
            <a:off x="599160" y="1924744"/>
            <a:ext cx="8418247" cy="5157023"/>
          </a:xfrm>
          <a:custGeom>
            <a:avLst/>
            <a:gdLst/>
            <a:ahLst/>
            <a:cxnLst/>
            <a:rect l="l" t="t" r="r" b="b"/>
            <a:pathLst>
              <a:path w="8418247" h="5157023">
                <a:moveTo>
                  <a:pt x="0" y="0"/>
                </a:moveTo>
                <a:lnTo>
                  <a:pt x="8418247" y="0"/>
                </a:lnTo>
                <a:lnTo>
                  <a:pt x="8418247" y="5157023"/>
                </a:lnTo>
                <a:lnTo>
                  <a:pt x="0" y="5157023"/>
                </a:lnTo>
                <a:lnTo>
                  <a:pt x="0" y="0"/>
                </a:lnTo>
                <a:close/>
              </a:path>
            </a:pathLst>
          </a:custGeom>
          <a:blipFill>
            <a:blip r:embed="rId4"/>
            <a:stretch>
              <a:fillRect/>
            </a:stretch>
          </a:blipFill>
        </p:spPr>
      </p:sp>
      <p:sp>
        <p:nvSpPr>
          <p:cNvPr id="5" name="Freeform 5"/>
          <p:cNvSpPr/>
          <p:nvPr/>
        </p:nvSpPr>
        <p:spPr>
          <a:xfrm>
            <a:off x="9402409" y="1924744"/>
            <a:ext cx="8108526" cy="5157023"/>
          </a:xfrm>
          <a:custGeom>
            <a:avLst/>
            <a:gdLst/>
            <a:ahLst/>
            <a:cxnLst/>
            <a:rect l="l" t="t" r="r" b="b"/>
            <a:pathLst>
              <a:path w="8108526" h="5157023">
                <a:moveTo>
                  <a:pt x="0" y="0"/>
                </a:moveTo>
                <a:lnTo>
                  <a:pt x="8108526" y="0"/>
                </a:lnTo>
                <a:lnTo>
                  <a:pt x="8108526" y="5157023"/>
                </a:lnTo>
                <a:lnTo>
                  <a:pt x="0" y="5157023"/>
                </a:lnTo>
                <a:lnTo>
                  <a:pt x="0" y="0"/>
                </a:lnTo>
                <a:close/>
              </a:path>
            </a:pathLst>
          </a:custGeom>
          <a:blipFill>
            <a:blip r:embed="rId5"/>
            <a:stretch>
              <a:fillRect/>
            </a:stretch>
          </a:blipFill>
        </p:spPr>
      </p:sp>
      <p:sp>
        <p:nvSpPr>
          <p:cNvPr id="6" name="TextBox 6"/>
          <p:cNvSpPr txBox="1"/>
          <p:nvPr/>
        </p:nvSpPr>
        <p:spPr>
          <a:xfrm>
            <a:off x="786414" y="7377042"/>
            <a:ext cx="8043738" cy="1817574"/>
          </a:xfrm>
          <a:prstGeom prst="rect">
            <a:avLst/>
          </a:prstGeom>
        </p:spPr>
        <p:txBody>
          <a:bodyPr lIns="0" tIns="0" rIns="0" bIns="0" rtlCol="0" anchor="t">
            <a:spAutoFit/>
          </a:bodyPr>
          <a:lstStyle/>
          <a:p>
            <a:pPr algn="ctr">
              <a:lnSpc>
                <a:spcPts val="4818"/>
              </a:lnSpc>
            </a:pPr>
            <a:r>
              <a:rPr lang="en-US" sz="3441" spc="79">
                <a:solidFill>
                  <a:srgbClr val="343434"/>
                </a:solidFill>
                <a:latin typeface="Asap"/>
                <a:ea typeface="Asap"/>
                <a:cs typeface="Asap"/>
                <a:sym typeface="Asap"/>
              </a:rPr>
              <a:t>Nếu email không đúng định dạng, ứng dụng sẽ hiển thị thông báo “Định dạng email không hợp lệ”.</a:t>
            </a:r>
          </a:p>
        </p:txBody>
      </p:sp>
      <p:sp>
        <p:nvSpPr>
          <p:cNvPr id="7" name="TextBox 7"/>
          <p:cNvSpPr txBox="1"/>
          <p:nvPr/>
        </p:nvSpPr>
        <p:spPr>
          <a:xfrm>
            <a:off x="9654045" y="7377042"/>
            <a:ext cx="7605255" cy="1817574"/>
          </a:xfrm>
          <a:prstGeom prst="rect">
            <a:avLst/>
          </a:prstGeom>
        </p:spPr>
        <p:txBody>
          <a:bodyPr lIns="0" tIns="0" rIns="0" bIns="0" rtlCol="0" anchor="t">
            <a:spAutoFit/>
          </a:bodyPr>
          <a:lstStyle/>
          <a:p>
            <a:pPr algn="ctr">
              <a:lnSpc>
                <a:spcPts val="4818"/>
              </a:lnSpc>
            </a:pPr>
            <a:r>
              <a:rPr lang="en-US" sz="3441" spc="79">
                <a:solidFill>
                  <a:srgbClr val="343434"/>
                </a:solidFill>
                <a:latin typeface="Asap"/>
                <a:ea typeface="Asap"/>
                <a:cs typeface="Asap"/>
                <a:sym typeface="Asap"/>
              </a:rPr>
              <a:t>Nếu không tìm được email hoặc sai mật khẩu → thông báo “Email hoặc mật khẩu không đúng”.</a:t>
            </a:r>
          </a:p>
        </p:txBody>
      </p:sp>
      <p:sp>
        <p:nvSpPr>
          <p:cNvPr id="8" name="TextBox 8"/>
          <p:cNvSpPr txBox="1"/>
          <p:nvPr/>
        </p:nvSpPr>
        <p:spPr>
          <a:xfrm>
            <a:off x="595157" y="612642"/>
            <a:ext cx="142353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LỖI ĐĂNG NHẬP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218332" y="1028700"/>
            <a:ext cx="3701593" cy="4723610"/>
          </a:xfrm>
          <a:custGeom>
            <a:avLst/>
            <a:gdLst/>
            <a:ahLst/>
            <a:cxnLst/>
            <a:rect l="l" t="t" r="r" b="b"/>
            <a:pathLst>
              <a:path w="3701593" h="4723610">
                <a:moveTo>
                  <a:pt x="0" y="0"/>
                </a:moveTo>
                <a:lnTo>
                  <a:pt x="3701593" y="0"/>
                </a:lnTo>
                <a:lnTo>
                  <a:pt x="3701593" y="4723610"/>
                </a:lnTo>
                <a:lnTo>
                  <a:pt x="0" y="47236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9456031" y="3983289"/>
            <a:ext cx="3718302" cy="2393234"/>
          </a:xfrm>
          <a:custGeom>
            <a:avLst/>
            <a:gdLst/>
            <a:ahLst/>
            <a:cxnLst/>
            <a:rect l="l" t="t" r="r" b="b"/>
            <a:pathLst>
              <a:path w="3718302" h="2393234">
                <a:moveTo>
                  <a:pt x="0" y="0"/>
                </a:moveTo>
                <a:lnTo>
                  <a:pt x="3718301" y="0"/>
                </a:lnTo>
                <a:lnTo>
                  <a:pt x="3718301" y="2393234"/>
                </a:lnTo>
                <a:lnTo>
                  <a:pt x="0" y="23932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4377104" y="2271673"/>
            <a:ext cx="2882196" cy="3943304"/>
          </a:xfrm>
          <a:custGeom>
            <a:avLst/>
            <a:gdLst/>
            <a:ahLst/>
            <a:cxnLst/>
            <a:rect l="l" t="t" r="r" b="b"/>
            <a:pathLst>
              <a:path w="2882196" h="3943304">
                <a:moveTo>
                  <a:pt x="0" y="0"/>
                </a:moveTo>
                <a:lnTo>
                  <a:pt x="2882196" y="0"/>
                </a:lnTo>
                <a:lnTo>
                  <a:pt x="2882196" y="3943303"/>
                </a:lnTo>
                <a:lnTo>
                  <a:pt x="0" y="394330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028700" y="219590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0" name="Freeform 10"/>
          <p:cNvSpPr/>
          <p:nvPr/>
        </p:nvSpPr>
        <p:spPr>
          <a:xfrm>
            <a:off x="1028700" y="3301266"/>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3" name="Freeform 13"/>
          <p:cNvSpPr/>
          <p:nvPr/>
        </p:nvSpPr>
        <p:spPr>
          <a:xfrm>
            <a:off x="1028700" y="440663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FD5A4"/>
          </a:solidFill>
          <a:ln w="28575" cap="sq">
            <a:solidFill>
              <a:srgbClr val="000000"/>
            </a:solidFill>
            <a:prstDash val="solid"/>
            <a:miter/>
          </a:ln>
        </p:spPr>
      </p:sp>
      <p:sp>
        <p:nvSpPr>
          <p:cNvPr id="16" name="Freeform 16"/>
          <p:cNvSpPr/>
          <p:nvPr/>
        </p:nvSpPr>
        <p:spPr>
          <a:xfrm>
            <a:off x="1028700" y="5535414"/>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9" name="Freeform 19"/>
          <p:cNvSpPr/>
          <p:nvPr/>
        </p:nvSpPr>
        <p:spPr>
          <a:xfrm>
            <a:off x="1028700" y="662525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2" name="Freeform 22"/>
          <p:cNvSpPr/>
          <p:nvPr/>
        </p:nvSpPr>
        <p:spPr>
          <a:xfrm>
            <a:off x="1028700" y="775319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4" name="Freeform 24"/>
          <p:cNvSpPr/>
          <p:nvPr/>
        </p:nvSpPr>
        <p:spPr>
          <a:xfrm>
            <a:off x="9351256" y="6845851"/>
            <a:ext cx="2051015" cy="2051015"/>
          </a:xfrm>
          <a:custGeom>
            <a:avLst/>
            <a:gdLst/>
            <a:ahLst/>
            <a:cxnLst/>
            <a:rect l="l" t="t" r="r" b="b"/>
            <a:pathLst>
              <a:path w="2051015" h="2051015">
                <a:moveTo>
                  <a:pt x="0" y="0"/>
                </a:moveTo>
                <a:lnTo>
                  <a:pt x="2051014" y="0"/>
                </a:lnTo>
                <a:lnTo>
                  <a:pt x="2051014" y="2051015"/>
                </a:lnTo>
                <a:lnTo>
                  <a:pt x="0" y="2051015"/>
                </a:lnTo>
                <a:lnTo>
                  <a:pt x="0" y="0"/>
                </a:lnTo>
                <a:close/>
              </a:path>
            </a:pathLst>
          </a:custGeom>
          <a:blipFill>
            <a:blip r:embed="rId10"/>
            <a:stretch>
              <a:fillRect/>
            </a:stretch>
          </a:blipFill>
        </p:spPr>
      </p:sp>
      <p:sp>
        <p:nvSpPr>
          <p:cNvPr id="25" name="Freeform 25"/>
          <p:cNvSpPr/>
          <p:nvPr/>
        </p:nvSpPr>
        <p:spPr>
          <a:xfrm>
            <a:off x="12324756" y="6845851"/>
            <a:ext cx="2051015" cy="2051015"/>
          </a:xfrm>
          <a:custGeom>
            <a:avLst/>
            <a:gdLst/>
            <a:ahLst/>
            <a:cxnLst/>
            <a:rect l="l" t="t" r="r" b="b"/>
            <a:pathLst>
              <a:path w="2051015" h="2051015">
                <a:moveTo>
                  <a:pt x="0" y="0"/>
                </a:moveTo>
                <a:lnTo>
                  <a:pt x="2051015" y="0"/>
                </a:lnTo>
                <a:lnTo>
                  <a:pt x="2051015" y="2051015"/>
                </a:lnTo>
                <a:lnTo>
                  <a:pt x="0" y="2051015"/>
                </a:lnTo>
                <a:lnTo>
                  <a:pt x="0" y="0"/>
                </a:lnTo>
                <a:close/>
              </a:path>
            </a:pathLst>
          </a:custGeom>
          <a:blipFill>
            <a:blip r:embed="rId11"/>
            <a:stretch>
              <a:fillRect/>
            </a:stretch>
          </a:blipFill>
        </p:spPr>
      </p:sp>
      <p:sp>
        <p:nvSpPr>
          <p:cNvPr id="26" name="Freeform 26"/>
          <p:cNvSpPr/>
          <p:nvPr/>
        </p:nvSpPr>
        <p:spPr>
          <a:xfrm>
            <a:off x="11402270" y="7621593"/>
            <a:ext cx="852676" cy="868466"/>
          </a:xfrm>
          <a:custGeom>
            <a:avLst/>
            <a:gdLst/>
            <a:ahLst/>
            <a:cxnLst/>
            <a:rect l="l" t="t" r="r" b="b"/>
            <a:pathLst>
              <a:path w="852676" h="868466">
                <a:moveTo>
                  <a:pt x="0" y="0"/>
                </a:moveTo>
                <a:lnTo>
                  <a:pt x="852676" y="0"/>
                </a:lnTo>
                <a:lnTo>
                  <a:pt x="852676" y="868466"/>
                </a:lnTo>
                <a:lnTo>
                  <a:pt x="0" y="86846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7" name="Freeform 27"/>
          <p:cNvSpPr/>
          <p:nvPr/>
        </p:nvSpPr>
        <p:spPr>
          <a:xfrm>
            <a:off x="14375771" y="7820877"/>
            <a:ext cx="971050" cy="524750"/>
          </a:xfrm>
          <a:custGeom>
            <a:avLst/>
            <a:gdLst/>
            <a:ahLst/>
            <a:cxnLst/>
            <a:rect l="l" t="t" r="r" b="b"/>
            <a:pathLst>
              <a:path w="971050" h="524750">
                <a:moveTo>
                  <a:pt x="0" y="0"/>
                </a:moveTo>
                <a:lnTo>
                  <a:pt x="971050" y="0"/>
                </a:lnTo>
                <a:lnTo>
                  <a:pt x="971050" y="524750"/>
                </a:lnTo>
                <a:lnTo>
                  <a:pt x="0" y="52475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8" name="Freeform 28"/>
          <p:cNvSpPr/>
          <p:nvPr/>
        </p:nvSpPr>
        <p:spPr>
          <a:xfrm>
            <a:off x="15661146" y="6842658"/>
            <a:ext cx="1889871" cy="2054207"/>
          </a:xfrm>
          <a:custGeom>
            <a:avLst/>
            <a:gdLst/>
            <a:ahLst/>
            <a:cxnLst/>
            <a:rect l="l" t="t" r="r" b="b"/>
            <a:pathLst>
              <a:path w="1889871" h="2054207">
                <a:moveTo>
                  <a:pt x="0" y="0"/>
                </a:moveTo>
                <a:lnTo>
                  <a:pt x="1889871" y="0"/>
                </a:lnTo>
                <a:lnTo>
                  <a:pt x="1889871" y="2054208"/>
                </a:lnTo>
                <a:lnTo>
                  <a:pt x="0" y="2054208"/>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29" name="TextBox 29"/>
          <p:cNvSpPr txBox="1"/>
          <p:nvPr/>
        </p:nvSpPr>
        <p:spPr>
          <a:xfrm>
            <a:off x="595157" y="612642"/>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NỘI DUNG</a:t>
            </a:r>
          </a:p>
        </p:txBody>
      </p:sp>
      <p:sp>
        <p:nvSpPr>
          <p:cNvPr id="30" name="TextBox 8"/>
          <p:cNvSpPr txBox="1"/>
          <p:nvPr/>
        </p:nvSpPr>
        <p:spPr>
          <a:xfrm>
            <a:off x="1028700" y="2048218"/>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Giới thiệu Firebase Authentication</a:t>
            </a:r>
          </a:p>
        </p:txBody>
      </p:sp>
      <p:sp>
        <p:nvSpPr>
          <p:cNvPr id="31" name="TextBox 11"/>
          <p:cNvSpPr txBox="1"/>
          <p:nvPr/>
        </p:nvSpPr>
        <p:spPr>
          <a:xfrm>
            <a:off x="1028700" y="3150207"/>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Email/Password Login</a:t>
            </a:r>
          </a:p>
        </p:txBody>
      </p:sp>
      <p:sp>
        <p:nvSpPr>
          <p:cNvPr id="32" name="TextBox 14"/>
          <p:cNvSpPr txBox="1"/>
          <p:nvPr/>
        </p:nvSpPr>
        <p:spPr>
          <a:xfrm>
            <a:off x="1028700" y="425760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Social login (Google, Facebook)</a:t>
            </a:r>
          </a:p>
        </p:txBody>
      </p:sp>
      <p:sp>
        <p:nvSpPr>
          <p:cNvPr id="33" name="TextBox 17"/>
          <p:cNvSpPr txBox="1"/>
          <p:nvPr/>
        </p:nvSpPr>
        <p:spPr>
          <a:xfrm>
            <a:off x="1028700" y="5364551"/>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User management và profile</a:t>
            </a:r>
          </a:p>
        </p:txBody>
      </p:sp>
      <p:sp>
        <p:nvSpPr>
          <p:cNvPr id="34" name="TextBox 20"/>
          <p:cNvSpPr txBox="1"/>
          <p:nvPr/>
        </p:nvSpPr>
        <p:spPr>
          <a:xfrm>
            <a:off x="1028700" y="647622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Security best practices</a:t>
            </a:r>
          </a:p>
        </p:txBody>
      </p:sp>
      <p:sp>
        <p:nvSpPr>
          <p:cNvPr id="35" name="TextBox 23"/>
          <p:cNvSpPr txBox="1"/>
          <p:nvPr/>
        </p:nvSpPr>
        <p:spPr>
          <a:xfrm>
            <a:off x="1028700" y="7604162"/>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Tổng kết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6392025"/>
            <a:ext cx="10131225" cy="2632330"/>
          </a:xfrm>
          <a:custGeom>
            <a:avLst/>
            <a:gdLst/>
            <a:ahLst/>
            <a:cxnLst/>
            <a:rect l="l" t="t" r="r" b="b"/>
            <a:pathLst>
              <a:path w="10131225" h="2632330">
                <a:moveTo>
                  <a:pt x="0" y="0"/>
                </a:moveTo>
                <a:lnTo>
                  <a:pt x="10131225" y="0"/>
                </a:lnTo>
                <a:lnTo>
                  <a:pt x="10131225" y="2632330"/>
                </a:lnTo>
                <a:lnTo>
                  <a:pt x="0" y="2632330"/>
                </a:lnTo>
                <a:lnTo>
                  <a:pt x="0" y="0"/>
                </a:lnTo>
                <a:close/>
              </a:path>
            </a:pathLst>
          </a:custGeom>
          <a:blipFill>
            <a:blip r:embed="rId4"/>
            <a:stretch>
              <a:fillRect r="-4044"/>
            </a:stretch>
          </a:blipFill>
        </p:spPr>
      </p:sp>
      <p:sp>
        <p:nvSpPr>
          <p:cNvPr id="4" name="Freeform 4"/>
          <p:cNvSpPr/>
          <p:nvPr/>
        </p:nvSpPr>
        <p:spPr>
          <a:xfrm>
            <a:off x="595157" y="2124071"/>
            <a:ext cx="10131225" cy="3686929"/>
          </a:xfrm>
          <a:custGeom>
            <a:avLst/>
            <a:gdLst/>
            <a:ahLst/>
            <a:cxnLst/>
            <a:rect l="l" t="t" r="r" b="b"/>
            <a:pathLst>
              <a:path w="10131225" h="3686929">
                <a:moveTo>
                  <a:pt x="0" y="0"/>
                </a:moveTo>
                <a:lnTo>
                  <a:pt x="10131225" y="0"/>
                </a:lnTo>
                <a:lnTo>
                  <a:pt x="10131225" y="3686929"/>
                </a:lnTo>
                <a:lnTo>
                  <a:pt x="0" y="3686929"/>
                </a:lnTo>
                <a:lnTo>
                  <a:pt x="0" y="0"/>
                </a:lnTo>
                <a:close/>
              </a:path>
            </a:pathLst>
          </a:custGeom>
          <a:blipFill>
            <a:blip r:embed="rId5"/>
            <a:stretch>
              <a:fillRect t="-33535" b="-19980"/>
            </a:stretch>
          </a:blipFill>
        </p:spPr>
      </p:sp>
      <p:sp>
        <p:nvSpPr>
          <p:cNvPr id="5" name="TextBox 5"/>
          <p:cNvSpPr txBox="1"/>
          <p:nvPr/>
        </p:nvSpPr>
        <p:spPr>
          <a:xfrm>
            <a:off x="10726382" y="2433591"/>
            <a:ext cx="6532918" cy="6590764"/>
          </a:xfrm>
          <a:prstGeom prst="rect">
            <a:avLst/>
          </a:prstGeom>
        </p:spPr>
        <p:txBody>
          <a:bodyPr lIns="0" tIns="0" rIns="0" bIns="0" rtlCol="0" anchor="t">
            <a:spAutoFit/>
          </a:bodyPr>
          <a:lstStyle/>
          <a:p>
            <a:pPr marL="733221" lvl="1" indent="-366610" algn="l">
              <a:lnSpc>
                <a:spcPts val="4754"/>
              </a:lnSpc>
              <a:buFont typeface="Arial"/>
              <a:buChar char="•"/>
            </a:pPr>
            <a:r>
              <a:rPr lang="en-US" sz="3396" spc="78">
                <a:solidFill>
                  <a:srgbClr val="343434"/>
                </a:solidFill>
                <a:latin typeface="Asap"/>
                <a:ea typeface="Asap"/>
                <a:cs typeface="Asap"/>
                <a:sym typeface="Asap"/>
              </a:rPr>
              <a:t>Bắt đầu kích hoạt Google Sign-In và chuẩn bị cấu hình.</a:t>
            </a:r>
          </a:p>
          <a:p>
            <a:pPr marL="733221" lvl="1" indent="-366610" algn="l">
              <a:lnSpc>
                <a:spcPts val="4754"/>
              </a:lnSpc>
              <a:buFont typeface="Arial"/>
              <a:buChar char="•"/>
            </a:pPr>
            <a:r>
              <a:rPr lang="en-US" sz="3396" spc="78">
                <a:solidFill>
                  <a:srgbClr val="343434"/>
                </a:solidFill>
                <a:latin typeface="Asap"/>
                <a:ea typeface="Asap"/>
                <a:cs typeface="Asap"/>
                <a:sym typeface="Asap"/>
              </a:rPr>
              <a:t>Lấy mã SHA-1 và SHA-256 bằng lệnh: </a:t>
            </a:r>
          </a:p>
          <a:p>
            <a:pPr marL="1466441" lvl="2" indent="-488814" algn="l">
              <a:lnSpc>
                <a:spcPts val="4754"/>
              </a:lnSpc>
              <a:buFont typeface="Arial"/>
              <a:buChar char="⚬"/>
            </a:pPr>
            <a:r>
              <a:rPr lang="en-US" sz="3396" spc="78">
                <a:solidFill>
                  <a:srgbClr val="343434"/>
                </a:solidFill>
                <a:latin typeface="Asap"/>
                <a:ea typeface="Asap"/>
                <a:cs typeface="Asap"/>
                <a:sym typeface="Asap"/>
              </a:rPr>
              <a:t>keytool -list -v -alias androiddebugkey -keystore "$env:USERPROFILE\.android\debug.keystore"</a:t>
            </a:r>
          </a:p>
          <a:p>
            <a:pPr marL="733221" lvl="1" indent="-366610" algn="l">
              <a:lnSpc>
                <a:spcPts val="4754"/>
              </a:lnSpc>
              <a:buFont typeface="Arial"/>
              <a:buChar char="•"/>
            </a:pPr>
            <a:r>
              <a:rPr lang="en-US" sz="3396" spc="78">
                <a:solidFill>
                  <a:srgbClr val="343434"/>
                </a:solidFill>
                <a:latin typeface="Asap"/>
                <a:ea typeface="Asap"/>
                <a:cs typeface="Asap"/>
                <a:sym typeface="Asap"/>
              </a:rPr>
              <a:t>Kết quả mã SHA hiển thị trong terminal bên trái.</a:t>
            </a:r>
          </a:p>
        </p:txBody>
      </p:sp>
      <p:sp>
        <p:nvSpPr>
          <p:cNvPr id="6" name="TextBox 6"/>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ĐĂNG NHẬP BẰNG GOOGLE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1912974"/>
            <a:ext cx="8769385" cy="7345326"/>
          </a:xfrm>
          <a:custGeom>
            <a:avLst/>
            <a:gdLst/>
            <a:ahLst/>
            <a:cxnLst/>
            <a:rect l="l" t="t" r="r" b="b"/>
            <a:pathLst>
              <a:path w="8769385" h="7345326">
                <a:moveTo>
                  <a:pt x="0" y="0"/>
                </a:moveTo>
                <a:lnTo>
                  <a:pt x="8769385" y="0"/>
                </a:lnTo>
                <a:lnTo>
                  <a:pt x="8769385" y="7345326"/>
                </a:lnTo>
                <a:lnTo>
                  <a:pt x="0" y="7345326"/>
                </a:lnTo>
                <a:lnTo>
                  <a:pt x="0" y="0"/>
                </a:lnTo>
                <a:close/>
              </a:path>
            </a:pathLst>
          </a:custGeom>
          <a:blipFill>
            <a:blip r:embed="rId4"/>
            <a:stretch>
              <a:fillRect l="-7920" r="-511"/>
            </a:stretch>
          </a:blipFill>
        </p:spPr>
      </p:sp>
      <p:sp>
        <p:nvSpPr>
          <p:cNvPr id="4" name="TextBox 4"/>
          <p:cNvSpPr txBox="1"/>
          <p:nvPr/>
        </p:nvSpPr>
        <p:spPr>
          <a:xfrm>
            <a:off x="9692358" y="1305792"/>
            <a:ext cx="7733880" cy="8074920"/>
          </a:xfrm>
          <a:prstGeom prst="rect">
            <a:avLst/>
          </a:prstGeom>
        </p:spPr>
        <p:txBody>
          <a:bodyPr lIns="0" tIns="0" rIns="0" bIns="0" rtlCol="0" anchor="t">
            <a:spAutoFit/>
          </a:bodyPr>
          <a:lstStyle/>
          <a:p>
            <a:pPr algn="l">
              <a:lnSpc>
                <a:spcPts val="4573"/>
              </a:lnSpc>
            </a:pPr>
            <a:r>
              <a:rPr lang="en-US" sz="3267" spc="75">
                <a:solidFill>
                  <a:srgbClr val="343434"/>
                </a:solidFill>
                <a:latin typeface="Asap"/>
                <a:ea typeface="Asap"/>
                <a:cs typeface="Asap"/>
                <a:sym typeface="Asap"/>
              </a:rPr>
              <a:t>Sử dụng thư viện:google_sign_in, firebase_auth.</a:t>
            </a:r>
          </a:p>
          <a:p>
            <a:pPr algn="l">
              <a:lnSpc>
                <a:spcPts val="4573"/>
              </a:lnSpc>
            </a:pPr>
            <a:r>
              <a:rPr lang="en-US" sz="3267" spc="75">
                <a:solidFill>
                  <a:srgbClr val="343434"/>
                </a:solidFill>
                <a:latin typeface="Asap"/>
                <a:ea typeface="Asap"/>
                <a:cs typeface="Asap"/>
                <a:sym typeface="Asap"/>
              </a:rPr>
              <a:t>Hàm signInWithGoogle thực hiện đăng nhập người dùng qua Google:</a:t>
            </a:r>
          </a:p>
          <a:p>
            <a:pPr marL="705349" lvl="1" indent="-352674" algn="l">
              <a:lnSpc>
                <a:spcPts val="4573"/>
              </a:lnSpc>
              <a:buFont typeface="Arial"/>
              <a:buChar char="•"/>
            </a:pPr>
            <a:r>
              <a:rPr lang="en-US" sz="3267" spc="75">
                <a:solidFill>
                  <a:srgbClr val="343434"/>
                </a:solidFill>
                <a:latin typeface="Asap"/>
                <a:ea typeface="Asap"/>
                <a:cs typeface="Asap"/>
                <a:sym typeface="Asap"/>
              </a:rPr>
              <a:t>Khởi tạo GoogleSignIn với scopes: email và serverClientId. Sau đó mở màn hình chọn tài khoản Google.</a:t>
            </a:r>
          </a:p>
          <a:p>
            <a:pPr marL="705349" lvl="1" indent="-352674" algn="l">
              <a:lnSpc>
                <a:spcPts val="4573"/>
              </a:lnSpc>
              <a:buFont typeface="Arial"/>
              <a:buChar char="•"/>
            </a:pPr>
            <a:r>
              <a:rPr lang="en-US" sz="3267" spc="75">
                <a:solidFill>
                  <a:srgbClr val="343434"/>
                </a:solidFill>
                <a:latin typeface="Asap"/>
                <a:ea typeface="Asap"/>
                <a:cs typeface="Asap"/>
                <a:sym typeface="Asap"/>
              </a:rPr>
              <a:t>Lấy idToken và accessToken từ account.authentication.</a:t>
            </a:r>
          </a:p>
          <a:p>
            <a:pPr marL="705349" lvl="1" indent="-352674" algn="l">
              <a:lnSpc>
                <a:spcPts val="4573"/>
              </a:lnSpc>
              <a:buFont typeface="Arial"/>
              <a:buChar char="•"/>
            </a:pPr>
            <a:r>
              <a:rPr lang="en-US" sz="3267" spc="75">
                <a:solidFill>
                  <a:srgbClr val="343434"/>
                </a:solidFill>
                <a:latin typeface="Asap"/>
                <a:ea typeface="Asap"/>
                <a:cs typeface="Asap"/>
                <a:sym typeface="Asap"/>
              </a:rPr>
              <a:t>Tạo credential và đăng nhập với Firebase Authentication.</a:t>
            </a:r>
          </a:p>
          <a:p>
            <a:pPr algn="l">
              <a:lnSpc>
                <a:spcPts val="4573"/>
              </a:lnSpc>
            </a:pPr>
            <a:r>
              <a:rPr lang="en-US" sz="3267" spc="75">
                <a:solidFill>
                  <a:srgbClr val="343434"/>
                </a:solidFill>
                <a:latin typeface="Asap"/>
                <a:ea typeface="Asap"/>
                <a:cs typeface="Asap"/>
                <a:sym typeface="Asap"/>
              </a:rPr>
              <a:t>Toàn bộ luồng được bao trong try-catch để xử lý lỗi hủy đăng nhập hoặc lỗi xác thực.</a:t>
            </a:r>
          </a:p>
        </p:txBody>
      </p:sp>
      <p:sp>
        <p:nvSpPr>
          <p:cNvPr id="5" name="TextBox 5"/>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FORMAT CODE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619434" y="1028700"/>
            <a:ext cx="1515338" cy="1483234"/>
          </a:xfrm>
          <a:custGeom>
            <a:avLst/>
            <a:gdLst/>
            <a:ahLst/>
            <a:cxnLst/>
            <a:rect l="l" t="t" r="r" b="b"/>
            <a:pathLst>
              <a:path w="1515338" h="1483234">
                <a:moveTo>
                  <a:pt x="0" y="0"/>
                </a:moveTo>
                <a:lnTo>
                  <a:pt x="1515339" y="0"/>
                </a:lnTo>
                <a:lnTo>
                  <a:pt x="1515339" y="1483234"/>
                </a:lnTo>
                <a:lnTo>
                  <a:pt x="0" y="1483234"/>
                </a:lnTo>
                <a:lnTo>
                  <a:pt x="0" y="0"/>
                </a:lnTo>
                <a:close/>
              </a:path>
            </a:pathLst>
          </a:custGeom>
          <a:blipFill>
            <a:blip r:embed="rId4"/>
            <a:stretch>
              <a:fillRect/>
            </a:stretch>
          </a:blipFill>
        </p:spPr>
      </p:sp>
      <p:sp>
        <p:nvSpPr>
          <p:cNvPr id="4" name="Freeform 4"/>
          <p:cNvSpPr/>
          <p:nvPr/>
        </p:nvSpPr>
        <p:spPr>
          <a:xfrm>
            <a:off x="15776066" y="1028700"/>
            <a:ext cx="1483234" cy="1483234"/>
          </a:xfrm>
          <a:custGeom>
            <a:avLst/>
            <a:gdLst/>
            <a:ahLst/>
            <a:cxnLst/>
            <a:rect l="l" t="t" r="r" b="b"/>
            <a:pathLst>
              <a:path w="1483234" h="1483234">
                <a:moveTo>
                  <a:pt x="0" y="0"/>
                </a:moveTo>
                <a:lnTo>
                  <a:pt x="1483234" y="0"/>
                </a:lnTo>
                <a:lnTo>
                  <a:pt x="1483234" y="1483234"/>
                </a:lnTo>
                <a:lnTo>
                  <a:pt x="0" y="1483234"/>
                </a:lnTo>
                <a:lnTo>
                  <a:pt x="0" y="0"/>
                </a:lnTo>
                <a:close/>
              </a:path>
            </a:pathLst>
          </a:custGeom>
          <a:blipFill>
            <a:blip r:embed="rId5"/>
            <a:stretch>
              <a:fillRect/>
            </a:stretch>
          </a:blipFill>
        </p:spPr>
      </p:sp>
      <p:graphicFrame>
        <p:nvGraphicFramePr>
          <p:cNvPr id="5" name="Table 5"/>
          <p:cNvGraphicFramePr>
            <a:graphicFrameLocks noGrp="1"/>
          </p:cNvGraphicFramePr>
          <p:nvPr/>
        </p:nvGraphicFramePr>
        <p:xfrm>
          <a:off x="1028700" y="3119165"/>
          <a:ext cx="16230600" cy="4524375"/>
        </p:xfrm>
        <a:graphic>
          <a:graphicData uri="http://schemas.openxmlformats.org/drawingml/2006/table">
            <a:tbl>
              <a:tblPr/>
              <a:tblGrid>
                <a:gridCol w="3566429"/>
                <a:gridCol w="9604860"/>
                <a:gridCol w="3059311"/>
              </a:tblGrid>
              <a:tr h="1508125">
                <a:tc>
                  <a:txBody>
                    <a:bodyPr/>
                    <a:lstStyle/>
                    <a:p>
                      <a:pPr algn="ctr">
                        <a:lnSpc>
                          <a:spcPts val="4059"/>
                        </a:lnSpc>
                        <a:defRPr/>
                      </a:pPr>
                      <a:r>
                        <a:rPr lang="en-US" sz="2899" b="1">
                          <a:solidFill>
                            <a:srgbClr val="1C4E6B"/>
                          </a:solidFill>
                          <a:latin typeface="Asap Bold"/>
                          <a:ea typeface="Asap Bold"/>
                          <a:cs typeface="Asap Bold"/>
                          <a:sym typeface="Asap Bold"/>
                        </a:rPr>
                        <a:t>Sinh viên thực hiện</a:t>
                      </a:r>
                      <a:endParaRPr lang="en-US" sz="1100"/>
                    </a:p>
                  </a:txBody>
                  <a:tcPr marL="190500" marR="190500" marT="190500" marB="190500" anchor="ctr">
                    <a:lnL w="38100" cap="flat" cmpd="sng" algn="ctr">
                      <a:solidFill>
                        <a:srgbClr val="1C4E6B"/>
                      </a:solidFill>
                      <a:prstDash val="solid"/>
                      <a:round/>
                      <a:headEnd type="none" w="med" len="med"/>
                      <a:tailEnd type="none" w="med" len="med"/>
                    </a:lnL>
                    <a:lnR w="38100" cap="flat" cmpd="sng" algn="ctr">
                      <a:solidFill>
                        <a:srgbClr val="1C4E6B"/>
                      </a:solidFill>
                      <a:prstDash val="solid"/>
                      <a:round/>
                      <a:headEnd type="none" w="med" len="med"/>
                      <a:tailEnd type="none" w="med" len="med"/>
                    </a:lnR>
                    <a:lnT w="38100" cap="flat" cmpd="sng" algn="ctr">
                      <a:solidFill>
                        <a:srgbClr val="1C4E6B"/>
                      </a:solidFill>
                      <a:prstDash val="solid"/>
                      <a:round/>
                      <a:headEnd type="none" w="med" len="med"/>
                      <a:tailEnd type="none" w="med" len="med"/>
                    </a:lnT>
                    <a:lnB w="38100" cap="flat" cmpd="sng" algn="ctr">
                      <a:solidFill>
                        <a:srgbClr val="1C4E6B"/>
                      </a:solidFill>
                      <a:prstDash val="solid"/>
                      <a:round/>
                      <a:headEnd type="none" w="med" len="med"/>
                      <a:tailEnd type="none" w="med" len="med"/>
                    </a:lnB>
                    <a:solidFill>
                      <a:srgbClr val="F8FFD8"/>
                    </a:solidFill>
                  </a:tcPr>
                </a:tc>
                <a:tc>
                  <a:txBody>
                    <a:bodyPr/>
                    <a:lstStyle/>
                    <a:p>
                      <a:pPr algn="ctr">
                        <a:lnSpc>
                          <a:spcPts val="4059"/>
                        </a:lnSpc>
                        <a:defRPr/>
                      </a:pPr>
                      <a:r>
                        <a:rPr lang="en-US" sz="2899" b="1">
                          <a:solidFill>
                            <a:srgbClr val="1C4E6B"/>
                          </a:solidFill>
                          <a:latin typeface="Asap Bold"/>
                          <a:ea typeface="Asap Bold"/>
                          <a:cs typeface="Asap Bold"/>
                          <a:sym typeface="Asap Bold"/>
                        </a:rPr>
                        <a:t>Nhiệm vụ</a:t>
                      </a:r>
                      <a:endParaRPr lang="en-US" sz="1100"/>
                    </a:p>
                  </a:txBody>
                  <a:tcPr marL="190500" marR="190500" marT="190500" marB="190500" anchor="ctr">
                    <a:lnL w="38100" cap="flat" cmpd="sng" algn="ctr">
                      <a:solidFill>
                        <a:srgbClr val="1C4E6B"/>
                      </a:solidFill>
                      <a:prstDash val="solid"/>
                      <a:round/>
                      <a:headEnd type="none" w="med" len="med"/>
                      <a:tailEnd type="none" w="med" len="med"/>
                    </a:lnL>
                    <a:lnR w="38100" cap="flat" cmpd="sng" algn="ctr">
                      <a:solidFill>
                        <a:srgbClr val="1C4E6B"/>
                      </a:solidFill>
                      <a:prstDash val="solid"/>
                      <a:round/>
                      <a:headEnd type="none" w="med" len="med"/>
                      <a:tailEnd type="none" w="med" len="med"/>
                    </a:lnR>
                    <a:lnT w="38100" cap="flat" cmpd="sng" algn="ctr">
                      <a:solidFill>
                        <a:srgbClr val="1C4E6B"/>
                      </a:solidFill>
                      <a:prstDash val="solid"/>
                      <a:round/>
                      <a:headEnd type="none" w="med" len="med"/>
                      <a:tailEnd type="none" w="med" len="med"/>
                    </a:lnT>
                    <a:lnB w="38100" cap="flat" cmpd="sng" algn="ctr">
                      <a:solidFill>
                        <a:srgbClr val="1C4E6B"/>
                      </a:solidFill>
                      <a:prstDash val="solid"/>
                      <a:round/>
                      <a:headEnd type="none" w="med" len="med"/>
                      <a:tailEnd type="none" w="med" len="med"/>
                    </a:lnB>
                    <a:solidFill>
                      <a:srgbClr val="F8FFD8"/>
                    </a:solidFill>
                  </a:tcPr>
                </a:tc>
                <a:tc>
                  <a:txBody>
                    <a:bodyPr/>
                    <a:lstStyle/>
                    <a:p>
                      <a:pPr algn="ctr">
                        <a:lnSpc>
                          <a:spcPts val="4059"/>
                        </a:lnSpc>
                        <a:defRPr/>
                      </a:pPr>
                      <a:r>
                        <a:rPr lang="en-US" sz="2899" b="1">
                          <a:solidFill>
                            <a:srgbClr val="1C4E6B"/>
                          </a:solidFill>
                          <a:latin typeface="Asap Bold"/>
                          <a:ea typeface="Asap Bold"/>
                          <a:cs typeface="Asap Bold"/>
                          <a:sym typeface="Asap Bold"/>
                        </a:rPr>
                        <a:t>Phần trăm đóng góp</a:t>
                      </a:r>
                      <a:endParaRPr lang="en-US" sz="1100"/>
                    </a:p>
                  </a:txBody>
                  <a:tcPr marL="190500" marR="190500" marT="190500" marB="190500" anchor="ctr">
                    <a:lnL w="38100" cap="flat" cmpd="sng" algn="ctr">
                      <a:solidFill>
                        <a:srgbClr val="1C4E6B"/>
                      </a:solidFill>
                      <a:prstDash val="solid"/>
                      <a:round/>
                      <a:headEnd type="none" w="med" len="med"/>
                      <a:tailEnd type="none" w="med" len="med"/>
                    </a:lnL>
                    <a:lnR w="38100" cap="flat" cmpd="sng" algn="ctr">
                      <a:solidFill>
                        <a:srgbClr val="1C4E6B"/>
                      </a:solidFill>
                      <a:prstDash val="solid"/>
                      <a:round/>
                      <a:headEnd type="none" w="med" len="med"/>
                      <a:tailEnd type="none" w="med" len="med"/>
                    </a:lnR>
                    <a:lnT w="38100" cap="flat" cmpd="sng" algn="ctr">
                      <a:solidFill>
                        <a:srgbClr val="1C4E6B"/>
                      </a:solidFill>
                      <a:prstDash val="solid"/>
                      <a:round/>
                      <a:headEnd type="none" w="med" len="med"/>
                      <a:tailEnd type="none" w="med" len="med"/>
                    </a:lnT>
                    <a:lnB w="38100" cap="flat" cmpd="sng" algn="ctr">
                      <a:solidFill>
                        <a:srgbClr val="1C4E6B"/>
                      </a:solidFill>
                      <a:prstDash val="solid"/>
                      <a:round/>
                      <a:headEnd type="none" w="med" len="med"/>
                      <a:tailEnd type="none" w="med" len="med"/>
                    </a:lnB>
                    <a:solidFill>
                      <a:srgbClr val="F8FFD8"/>
                    </a:solidFill>
                  </a:tcPr>
                </a:tc>
              </a:tr>
              <a:tr h="1508125">
                <a:tc>
                  <a:txBody>
                    <a:bodyPr/>
                    <a:lstStyle/>
                    <a:p>
                      <a:pPr algn="ctr">
                        <a:lnSpc>
                          <a:spcPts val="4059"/>
                        </a:lnSpc>
                        <a:defRPr/>
                      </a:pPr>
                      <a:r>
                        <a:rPr lang="en-US" sz="2899">
                          <a:solidFill>
                            <a:srgbClr val="000000"/>
                          </a:solidFill>
                          <a:latin typeface="Asap"/>
                          <a:ea typeface="Asap"/>
                          <a:cs typeface="Asap"/>
                          <a:sym typeface="Asap"/>
                        </a:rPr>
                        <a:t>Trần Quang Khánh</a:t>
                      </a:r>
                      <a:endParaRPr lang="en-US" sz="1100"/>
                    </a:p>
                  </a:txBody>
                  <a:tcPr marL="190500" marR="190500" marT="190500" marB="190500" anchor="ctr">
                    <a:lnL w="38100" cap="flat" cmpd="sng" algn="ctr">
                      <a:solidFill>
                        <a:srgbClr val="1C4E6B"/>
                      </a:solidFill>
                      <a:prstDash val="solid"/>
                      <a:round/>
                      <a:headEnd type="none" w="med" len="med"/>
                      <a:tailEnd type="none" w="med" len="med"/>
                    </a:lnL>
                    <a:lnR w="38100" cap="flat" cmpd="sng" algn="ctr">
                      <a:solidFill>
                        <a:srgbClr val="1C4E6B"/>
                      </a:solidFill>
                      <a:prstDash val="solid"/>
                      <a:round/>
                      <a:headEnd type="none" w="med" len="med"/>
                      <a:tailEnd type="none" w="med" len="med"/>
                    </a:lnR>
                    <a:lnT w="38100" cap="flat" cmpd="sng" algn="ctr">
                      <a:solidFill>
                        <a:srgbClr val="1C4E6B"/>
                      </a:solidFill>
                      <a:prstDash val="solid"/>
                      <a:round/>
                      <a:headEnd type="none" w="med" len="med"/>
                      <a:tailEnd type="none" w="med" len="med"/>
                    </a:lnT>
                    <a:lnB w="38100" cap="flat" cmpd="sng" algn="ctr">
                      <a:solidFill>
                        <a:srgbClr val="1C4E6B"/>
                      </a:solidFill>
                      <a:prstDash val="solid"/>
                      <a:round/>
                      <a:headEnd type="none" w="med" len="med"/>
                      <a:tailEnd type="none" w="med" len="med"/>
                    </a:lnB>
                    <a:solidFill>
                      <a:srgbClr val="F9FBED"/>
                    </a:solidFill>
                  </a:tcPr>
                </a:tc>
                <a:tc>
                  <a:txBody>
                    <a:bodyPr/>
                    <a:lstStyle/>
                    <a:p>
                      <a:pPr algn="ctr">
                        <a:lnSpc>
                          <a:spcPts val="4059"/>
                        </a:lnSpc>
                        <a:defRPr/>
                      </a:pPr>
                      <a:r>
                        <a:rPr lang="en-US" sz="2899">
                          <a:solidFill>
                            <a:srgbClr val="000000"/>
                          </a:solidFill>
                          <a:latin typeface="Asap"/>
                          <a:ea typeface="Asap"/>
                          <a:cs typeface="Asap"/>
                          <a:sym typeface="Asap"/>
                        </a:rPr>
                        <a:t>Làm phần giới thiệu Firebase Authentication, Email/Password Login, Social login (Google, Facebook)</a:t>
                      </a:r>
                      <a:endParaRPr lang="en-US" sz="1100"/>
                    </a:p>
                  </a:txBody>
                  <a:tcPr marL="190500" marR="190500" marT="190500" marB="190500" anchor="ctr">
                    <a:lnL w="38100" cap="flat" cmpd="sng" algn="ctr">
                      <a:solidFill>
                        <a:srgbClr val="1C4E6B"/>
                      </a:solidFill>
                      <a:prstDash val="solid"/>
                      <a:round/>
                      <a:headEnd type="none" w="med" len="med"/>
                      <a:tailEnd type="none" w="med" len="med"/>
                    </a:lnL>
                    <a:lnR w="38100" cap="flat" cmpd="sng" algn="ctr">
                      <a:solidFill>
                        <a:srgbClr val="1C4E6B"/>
                      </a:solidFill>
                      <a:prstDash val="solid"/>
                      <a:round/>
                      <a:headEnd type="none" w="med" len="med"/>
                      <a:tailEnd type="none" w="med" len="med"/>
                    </a:lnR>
                    <a:lnT w="38100" cap="flat" cmpd="sng" algn="ctr">
                      <a:solidFill>
                        <a:srgbClr val="1C4E6B"/>
                      </a:solidFill>
                      <a:prstDash val="solid"/>
                      <a:round/>
                      <a:headEnd type="none" w="med" len="med"/>
                      <a:tailEnd type="none" w="med" len="med"/>
                    </a:lnT>
                    <a:lnB w="38100" cap="flat" cmpd="sng" algn="ctr">
                      <a:solidFill>
                        <a:srgbClr val="1C4E6B"/>
                      </a:solidFill>
                      <a:prstDash val="solid"/>
                      <a:round/>
                      <a:headEnd type="none" w="med" len="med"/>
                      <a:tailEnd type="none" w="med" len="med"/>
                    </a:lnB>
                    <a:solidFill>
                      <a:srgbClr val="F9FBED"/>
                    </a:solidFill>
                  </a:tcPr>
                </a:tc>
                <a:tc>
                  <a:txBody>
                    <a:bodyPr/>
                    <a:lstStyle/>
                    <a:p>
                      <a:pPr algn="ctr">
                        <a:lnSpc>
                          <a:spcPts val="4059"/>
                        </a:lnSpc>
                        <a:defRPr/>
                      </a:pPr>
                      <a:r>
                        <a:rPr lang="en-US" sz="2899">
                          <a:solidFill>
                            <a:srgbClr val="000000"/>
                          </a:solidFill>
                          <a:latin typeface="Asap"/>
                          <a:ea typeface="Asap"/>
                          <a:cs typeface="Asap"/>
                          <a:sym typeface="Asap"/>
                        </a:rPr>
                        <a:t>50%</a:t>
                      </a:r>
                      <a:endParaRPr lang="en-US" sz="1100"/>
                    </a:p>
                  </a:txBody>
                  <a:tcPr marL="190500" marR="190500" marT="190500" marB="190500" anchor="ctr">
                    <a:lnL w="38100" cap="flat" cmpd="sng" algn="ctr">
                      <a:solidFill>
                        <a:srgbClr val="1C4E6B"/>
                      </a:solidFill>
                      <a:prstDash val="solid"/>
                      <a:round/>
                      <a:headEnd type="none" w="med" len="med"/>
                      <a:tailEnd type="none" w="med" len="med"/>
                    </a:lnL>
                    <a:lnR w="38100" cap="flat" cmpd="sng" algn="ctr">
                      <a:solidFill>
                        <a:srgbClr val="1C4E6B"/>
                      </a:solidFill>
                      <a:prstDash val="solid"/>
                      <a:round/>
                      <a:headEnd type="none" w="med" len="med"/>
                      <a:tailEnd type="none" w="med" len="med"/>
                    </a:lnR>
                    <a:lnT w="38100" cap="flat" cmpd="sng" algn="ctr">
                      <a:solidFill>
                        <a:srgbClr val="1C4E6B"/>
                      </a:solidFill>
                      <a:prstDash val="solid"/>
                      <a:round/>
                      <a:headEnd type="none" w="med" len="med"/>
                      <a:tailEnd type="none" w="med" len="med"/>
                    </a:lnT>
                    <a:lnB w="38100" cap="flat" cmpd="sng" algn="ctr">
                      <a:solidFill>
                        <a:srgbClr val="1C4E6B"/>
                      </a:solidFill>
                      <a:prstDash val="solid"/>
                      <a:round/>
                      <a:headEnd type="none" w="med" len="med"/>
                      <a:tailEnd type="none" w="med" len="med"/>
                    </a:lnB>
                    <a:solidFill>
                      <a:srgbClr val="F9FBED"/>
                    </a:solidFill>
                  </a:tcPr>
                </a:tc>
              </a:tr>
              <a:tr h="1508125">
                <a:tc>
                  <a:txBody>
                    <a:bodyPr/>
                    <a:lstStyle/>
                    <a:p>
                      <a:pPr algn="ctr">
                        <a:lnSpc>
                          <a:spcPts val="4059"/>
                        </a:lnSpc>
                        <a:defRPr/>
                      </a:pPr>
                      <a:r>
                        <a:rPr lang="en-US" sz="2899">
                          <a:solidFill>
                            <a:srgbClr val="000000"/>
                          </a:solidFill>
                          <a:latin typeface="Asap"/>
                          <a:ea typeface="Asap"/>
                          <a:cs typeface="Asap"/>
                          <a:sym typeface="Asap"/>
                        </a:rPr>
                        <a:t>Hồ Nguyên Tâm </a:t>
                      </a:r>
                      <a:endParaRPr lang="en-US" sz="1100"/>
                    </a:p>
                  </a:txBody>
                  <a:tcPr marL="190500" marR="190500" marT="190500" marB="190500" anchor="ctr">
                    <a:lnL w="38100" cap="flat" cmpd="sng" algn="ctr">
                      <a:solidFill>
                        <a:srgbClr val="1C4E6B"/>
                      </a:solidFill>
                      <a:prstDash val="solid"/>
                      <a:round/>
                      <a:headEnd type="none" w="med" len="med"/>
                      <a:tailEnd type="none" w="med" len="med"/>
                    </a:lnL>
                    <a:lnR w="38100" cap="flat" cmpd="sng" algn="ctr">
                      <a:solidFill>
                        <a:srgbClr val="1C4E6B"/>
                      </a:solidFill>
                      <a:prstDash val="solid"/>
                      <a:round/>
                      <a:headEnd type="none" w="med" len="med"/>
                      <a:tailEnd type="none" w="med" len="med"/>
                    </a:lnR>
                    <a:lnT w="38100" cap="flat" cmpd="sng" algn="ctr">
                      <a:solidFill>
                        <a:srgbClr val="1C4E6B"/>
                      </a:solidFill>
                      <a:prstDash val="solid"/>
                      <a:round/>
                      <a:headEnd type="none" w="med" len="med"/>
                      <a:tailEnd type="none" w="med" len="med"/>
                    </a:lnT>
                    <a:lnB w="38100" cap="flat" cmpd="sng" algn="ctr">
                      <a:solidFill>
                        <a:srgbClr val="1C4E6B"/>
                      </a:solidFill>
                      <a:prstDash val="solid"/>
                      <a:round/>
                      <a:headEnd type="none" w="med" len="med"/>
                      <a:tailEnd type="none" w="med" len="med"/>
                    </a:lnB>
                    <a:solidFill>
                      <a:srgbClr val="F9FBED"/>
                    </a:solidFill>
                  </a:tcPr>
                </a:tc>
                <a:tc>
                  <a:txBody>
                    <a:bodyPr/>
                    <a:lstStyle/>
                    <a:p>
                      <a:pPr algn="ctr">
                        <a:lnSpc>
                          <a:spcPts val="4059"/>
                        </a:lnSpc>
                        <a:defRPr/>
                      </a:pPr>
                      <a:r>
                        <a:rPr lang="en-US" sz="2899">
                          <a:solidFill>
                            <a:srgbClr val="000000"/>
                          </a:solidFill>
                          <a:latin typeface="Asap"/>
                          <a:ea typeface="Asap"/>
                          <a:cs typeface="Asap"/>
                          <a:sym typeface="Asap"/>
                        </a:rPr>
                        <a:t>Làm phần User management và profile, Security best practices và phần tổng kết</a:t>
                      </a:r>
                      <a:endParaRPr lang="en-US" sz="1100"/>
                    </a:p>
                  </a:txBody>
                  <a:tcPr marL="190500" marR="190500" marT="190500" marB="190500" anchor="ctr">
                    <a:lnL w="38100" cap="flat" cmpd="sng" algn="ctr">
                      <a:solidFill>
                        <a:srgbClr val="1C4E6B"/>
                      </a:solidFill>
                      <a:prstDash val="solid"/>
                      <a:round/>
                      <a:headEnd type="none" w="med" len="med"/>
                      <a:tailEnd type="none" w="med" len="med"/>
                    </a:lnL>
                    <a:lnR w="38100" cap="flat" cmpd="sng" algn="ctr">
                      <a:solidFill>
                        <a:srgbClr val="1C4E6B"/>
                      </a:solidFill>
                      <a:prstDash val="solid"/>
                      <a:round/>
                      <a:headEnd type="none" w="med" len="med"/>
                      <a:tailEnd type="none" w="med" len="med"/>
                    </a:lnR>
                    <a:lnT w="38100" cap="flat" cmpd="sng" algn="ctr">
                      <a:solidFill>
                        <a:srgbClr val="1C4E6B"/>
                      </a:solidFill>
                      <a:prstDash val="solid"/>
                      <a:round/>
                      <a:headEnd type="none" w="med" len="med"/>
                      <a:tailEnd type="none" w="med" len="med"/>
                    </a:lnT>
                    <a:lnB w="38100" cap="flat" cmpd="sng" algn="ctr">
                      <a:solidFill>
                        <a:srgbClr val="1C4E6B"/>
                      </a:solidFill>
                      <a:prstDash val="solid"/>
                      <a:round/>
                      <a:headEnd type="none" w="med" len="med"/>
                      <a:tailEnd type="none" w="med" len="med"/>
                    </a:lnB>
                    <a:solidFill>
                      <a:srgbClr val="F9FBED"/>
                    </a:solidFill>
                  </a:tcPr>
                </a:tc>
                <a:tc>
                  <a:txBody>
                    <a:bodyPr/>
                    <a:lstStyle/>
                    <a:p>
                      <a:pPr algn="ctr">
                        <a:lnSpc>
                          <a:spcPts val="4059"/>
                        </a:lnSpc>
                        <a:defRPr/>
                      </a:pPr>
                      <a:r>
                        <a:rPr lang="en-US" sz="2899">
                          <a:solidFill>
                            <a:srgbClr val="000000"/>
                          </a:solidFill>
                          <a:latin typeface="Asap"/>
                          <a:ea typeface="Asap"/>
                          <a:cs typeface="Asap"/>
                          <a:sym typeface="Asap"/>
                        </a:rPr>
                        <a:t>50%</a:t>
                      </a:r>
                      <a:endParaRPr lang="en-US" sz="1100"/>
                    </a:p>
                  </a:txBody>
                  <a:tcPr marL="190500" marR="190500" marT="190500" marB="190500" anchor="ctr">
                    <a:lnL w="38100" cap="flat" cmpd="sng" algn="ctr">
                      <a:solidFill>
                        <a:srgbClr val="1C4E6B"/>
                      </a:solidFill>
                      <a:prstDash val="solid"/>
                      <a:round/>
                      <a:headEnd type="none" w="med" len="med"/>
                      <a:tailEnd type="none" w="med" len="med"/>
                    </a:lnL>
                    <a:lnR w="38100" cap="flat" cmpd="sng" algn="ctr">
                      <a:solidFill>
                        <a:srgbClr val="1C4E6B"/>
                      </a:solidFill>
                      <a:prstDash val="solid"/>
                      <a:round/>
                      <a:headEnd type="none" w="med" len="med"/>
                      <a:tailEnd type="none" w="med" len="med"/>
                    </a:lnR>
                    <a:lnT w="38100" cap="flat" cmpd="sng" algn="ctr">
                      <a:solidFill>
                        <a:srgbClr val="1C4E6B"/>
                      </a:solidFill>
                      <a:prstDash val="solid"/>
                      <a:round/>
                      <a:headEnd type="none" w="med" len="med"/>
                      <a:tailEnd type="none" w="med" len="med"/>
                    </a:lnT>
                    <a:lnB w="38100" cap="flat" cmpd="sng" algn="ctr">
                      <a:solidFill>
                        <a:srgbClr val="1C4E6B"/>
                      </a:solidFill>
                      <a:prstDash val="solid"/>
                      <a:round/>
                      <a:headEnd type="none" w="med" len="med"/>
                      <a:tailEnd type="none" w="med" len="med"/>
                    </a:lnB>
                    <a:solidFill>
                      <a:srgbClr val="F9FBED"/>
                    </a:solidFill>
                  </a:tcPr>
                </a:tc>
              </a:tr>
            </a:tbl>
          </a:graphicData>
        </a:graphic>
      </p:graphicFrame>
      <p:sp>
        <p:nvSpPr>
          <p:cNvPr id="6" name="TextBox 6"/>
          <p:cNvSpPr txBox="1"/>
          <p:nvPr/>
        </p:nvSpPr>
        <p:spPr>
          <a:xfrm>
            <a:off x="1028700" y="1133475"/>
            <a:ext cx="11116614"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PHÂN CÔNG CÔNG VIỆC</a:t>
            </a:r>
          </a:p>
        </p:txBody>
      </p:sp>
      <p:sp>
        <p:nvSpPr>
          <p:cNvPr id="7" name="TextBox 7"/>
          <p:cNvSpPr txBox="1"/>
          <p:nvPr/>
        </p:nvSpPr>
        <p:spPr>
          <a:xfrm>
            <a:off x="8745683" y="8553671"/>
            <a:ext cx="8513617" cy="645094"/>
          </a:xfrm>
          <a:prstGeom prst="rect">
            <a:avLst/>
          </a:prstGeom>
        </p:spPr>
        <p:txBody>
          <a:bodyPr lIns="0" tIns="0" rIns="0" bIns="0" rtlCol="0" anchor="t">
            <a:spAutoFit/>
          </a:bodyPr>
          <a:lstStyle/>
          <a:p>
            <a:pPr algn="r">
              <a:lnSpc>
                <a:spcPts val="1380"/>
              </a:lnSpc>
            </a:pPr>
            <a:endParaRPr/>
          </a:p>
          <a:p>
            <a:pPr algn="r">
              <a:lnSpc>
                <a:spcPts val="3819"/>
              </a:lnSpc>
            </a:pPr>
            <a:r>
              <a:rPr lang="en-US" sz="2938" b="1" spc="67">
                <a:solidFill>
                  <a:srgbClr val="343434"/>
                </a:solidFill>
                <a:latin typeface="Asap Bold"/>
                <a:ea typeface="Asap Bold"/>
                <a:cs typeface="Asap Bold"/>
                <a:sym typeface="Asap Bold"/>
              </a:rPr>
              <a:t>TP. Đà Nẵng, 10 tháng 11 năm 2025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1737853"/>
            <a:ext cx="5326142" cy="8012760"/>
          </a:xfrm>
          <a:custGeom>
            <a:avLst/>
            <a:gdLst/>
            <a:ahLst/>
            <a:cxnLst/>
            <a:rect l="l" t="t" r="r" b="b"/>
            <a:pathLst>
              <a:path w="5326142" h="8012760">
                <a:moveTo>
                  <a:pt x="0" y="0"/>
                </a:moveTo>
                <a:lnTo>
                  <a:pt x="5326142" y="0"/>
                </a:lnTo>
                <a:lnTo>
                  <a:pt x="5326142" y="8012760"/>
                </a:lnTo>
                <a:lnTo>
                  <a:pt x="0" y="8012760"/>
                </a:lnTo>
                <a:lnTo>
                  <a:pt x="0" y="0"/>
                </a:lnTo>
                <a:close/>
              </a:path>
            </a:pathLst>
          </a:custGeom>
          <a:blipFill>
            <a:blip r:embed="rId4"/>
            <a:stretch>
              <a:fillRect t="-255" b="-8051"/>
            </a:stretch>
          </a:blipFill>
        </p:spPr>
      </p:sp>
      <p:sp>
        <p:nvSpPr>
          <p:cNvPr id="4" name="Freeform 4"/>
          <p:cNvSpPr/>
          <p:nvPr/>
        </p:nvSpPr>
        <p:spPr>
          <a:xfrm>
            <a:off x="6820468" y="2446516"/>
            <a:ext cx="9853267" cy="7304097"/>
          </a:xfrm>
          <a:custGeom>
            <a:avLst/>
            <a:gdLst/>
            <a:ahLst/>
            <a:cxnLst/>
            <a:rect l="l" t="t" r="r" b="b"/>
            <a:pathLst>
              <a:path w="9853267" h="7304097">
                <a:moveTo>
                  <a:pt x="0" y="0"/>
                </a:moveTo>
                <a:lnTo>
                  <a:pt x="9853267" y="0"/>
                </a:lnTo>
                <a:lnTo>
                  <a:pt x="9853267" y="7304097"/>
                </a:lnTo>
                <a:lnTo>
                  <a:pt x="0" y="7304097"/>
                </a:lnTo>
                <a:lnTo>
                  <a:pt x="0" y="0"/>
                </a:lnTo>
                <a:close/>
              </a:path>
            </a:pathLst>
          </a:custGeom>
          <a:blipFill>
            <a:blip r:embed="rId5"/>
            <a:stretch>
              <a:fillRect/>
            </a:stretch>
          </a:blipFill>
        </p:spPr>
      </p:sp>
      <p:sp>
        <p:nvSpPr>
          <p:cNvPr id="5" name="TextBox 5"/>
          <p:cNvSpPr txBox="1"/>
          <p:nvPr/>
        </p:nvSpPr>
        <p:spPr>
          <a:xfrm>
            <a:off x="595157" y="612642"/>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GIAO DIỆN ĐĂNG NHẬP MỚI</a:t>
            </a:r>
          </a:p>
        </p:txBody>
      </p:sp>
      <p:sp>
        <p:nvSpPr>
          <p:cNvPr id="6" name="TextBox 6"/>
          <p:cNvSpPr txBox="1"/>
          <p:nvPr/>
        </p:nvSpPr>
        <p:spPr>
          <a:xfrm>
            <a:off x="6820468" y="1677418"/>
            <a:ext cx="10558690" cy="570482"/>
          </a:xfrm>
          <a:prstGeom prst="rect">
            <a:avLst/>
          </a:prstGeom>
        </p:spPr>
        <p:txBody>
          <a:bodyPr lIns="0" tIns="0" rIns="0" bIns="0" rtlCol="0" anchor="t">
            <a:spAutoFit/>
          </a:bodyPr>
          <a:lstStyle/>
          <a:p>
            <a:pPr algn="l">
              <a:lnSpc>
                <a:spcPts val="4573"/>
              </a:lnSpc>
            </a:pPr>
            <a:r>
              <a:rPr lang="en-US" sz="3267" spc="75">
                <a:solidFill>
                  <a:srgbClr val="343434"/>
                </a:solidFill>
                <a:latin typeface="Asap"/>
                <a:ea typeface="Asap"/>
                <a:cs typeface="Asap"/>
                <a:sym typeface="Asap"/>
              </a:rPr>
              <a:t>Cây widget cho giao diện mới như sau:</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1690014"/>
            <a:ext cx="8310990" cy="8175351"/>
          </a:xfrm>
          <a:custGeom>
            <a:avLst/>
            <a:gdLst/>
            <a:ahLst/>
            <a:cxnLst/>
            <a:rect l="l" t="t" r="r" b="b"/>
            <a:pathLst>
              <a:path w="8310990" h="8175351">
                <a:moveTo>
                  <a:pt x="0" y="0"/>
                </a:moveTo>
                <a:lnTo>
                  <a:pt x="8310991" y="0"/>
                </a:lnTo>
                <a:lnTo>
                  <a:pt x="8310991" y="8175351"/>
                </a:lnTo>
                <a:lnTo>
                  <a:pt x="0" y="8175351"/>
                </a:lnTo>
                <a:lnTo>
                  <a:pt x="0" y="0"/>
                </a:lnTo>
                <a:close/>
              </a:path>
            </a:pathLst>
          </a:custGeom>
          <a:blipFill>
            <a:blip r:embed="rId4"/>
            <a:stretch>
              <a:fillRect/>
            </a:stretch>
          </a:blipFill>
        </p:spPr>
      </p:sp>
      <p:sp>
        <p:nvSpPr>
          <p:cNvPr id="4" name="Freeform 4"/>
          <p:cNvSpPr/>
          <p:nvPr/>
        </p:nvSpPr>
        <p:spPr>
          <a:xfrm>
            <a:off x="4332896" y="6397772"/>
            <a:ext cx="999673" cy="721986"/>
          </a:xfrm>
          <a:custGeom>
            <a:avLst/>
            <a:gdLst/>
            <a:ahLst/>
            <a:cxnLst/>
            <a:rect l="l" t="t" r="r" b="b"/>
            <a:pathLst>
              <a:path w="999673" h="721986">
                <a:moveTo>
                  <a:pt x="0" y="0"/>
                </a:moveTo>
                <a:lnTo>
                  <a:pt x="999673" y="0"/>
                </a:lnTo>
                <a:lnTo>
                  <a:pt x="999673" y="721986"/>
                </a:lnTo>
                <a:lnTo>
                  <a:pt x="0" y="721986"/>
                </a:lnTo>
                <a:lnTo>
                  <a:pt x="0" y="0"/>
                </a:lnTo>
                <a:close/>
              </a:path>
            </a:pathLst>
          </a:custGeom>
          <a:blipFill>
            <a:blip r:embed="rId5"/>
            <a:stretch>
              <a:fillRect/>
            </a:stretch>
          </a:blipFill>
        </p:spPr>
      </p:sp>
      <p:sp>
        <p:nvSpPr>
          <p:cNvPr id="5" name="TextBox 5"/>
          <p:cNvSpPr txBox="1"/>
          <p:nvPr/>
        </p:nvSpPr>
        <p:spPr>
          <a:xfrm>
            <a:off x="595157" y="612642"/>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KẾT QUẢ</a:t>
            </a:r>
          </a:p>
        </p:txBody>
      </p:sp>
      <p:sp>
        <p:nvSpPr>
          <p:cNvPr id="6" name="TextBox 6"/>
          <p:cNvSpPr txBox="1"/>
          <p:nvPr/>
        </p:nvSpPr>
        <p:spPr>
          <a:xfrm>
            <a:off x="9144000" y="2888558"/>
            <a:ext cx="8115300" cy="4909388"/>
          </a:xfrm>
          <a:prstGeom prst="rect">
            <a:avLst/>
          </a:prstGeom>
        </p:spPr>
        <p:txBody>
          <a:bodyPr lIns="0" tIns="0" rIns="0" bIns="0" rtlCol="0" anchor="t">
            <a:spAutoFit/>
          </a:bodyPr>
          <a:lstStyle/>
          <a:p>
            <a:pPr marL="856475" lvl="1" indent="-428237" algn="l">
              <a:lnSpc>
                <a:spcPts val="5553"/>
              </a:lnSpc>
              <a:buFont typeface="Arial"/>
              <a:buChar char="•"/>
            </a:pPr>
            <a:r>
              <a:rPr lang="en-US" sz="3966" spc="91">
                <a:solidFill>
                  <a:srgbClr val="343434"/>
                </a:solidFill>
                <a:latin typeface="Asap"/>
                <a:ea typeface="Asap"/>
                <a:cs typeface="Asap"/>
                <a:sym typeface="Asap"/>
              </a:rPr>
              <a:t>Khi người dùng nhấn nút Google, ứng dụng sẽ chuyển hướng sang màn hình đăng nhập Google.</a:t>
            </a:r>
          </a:p>
          <a:p>
            <a:pPr marL="856475" lvl="1" indent="-428237" algn="l">
              <a:lnSpc>
                <a:spcPts val="5553"/>
              </a:lnSpc>
              <a:buFont typeface="Arial"/>
              <a:buChar char="•"/>
            </a:pPr>
            <a:r>
              <a:rPr lang="en-US" sz="3966" spc="91">
                <a:solidFill>
                  <a:srgbClr val="343434"/>
                </a:solidFill>
                <a:latin typeface="Asap"/>
                <a:ea typeface="Asap"/>
                <a:cs typeface="Asap"/>
                <a:sym typeface="Asap"/>
              </a:rPr>
              <a:t>Lúc này chương trình sẽ yêu cầu người dùng chọn tài khoản để đăng nhập.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1691171"/>
            <a:ext cx="8190640" cy="8199741"/>
          </a:xfrm>
          <a:custGeom>
            <a:avLst/>
            <a:gdLst/>
            <a:ahLst/>
            <a:cxnLst/>
            <a:rect l="l" t="t" r="r" b="b"/>
            <a:pathLst>
              <a:path w="8190640" h="8199741">
                <a:moveTo>
                  <a:pt x="0" y="0"/>
                </a:moveTo>
                <a:lnTo>
                  <a:pt x="8190641" y="0"/>
                </a:lnTo>
                <a:lnTo>
                  <a:pt x="8190641" y="8199741"/>
                </a:lnTo>
                <a:lnTo>
                  <a:pt x="0" y="8199741"/>
                </a:lnTo>
                <a:lnTo>
                  <a:pt x="0" y="0"/>
                </a:lnTo>
                <a:close/>
              </a:path>
            </a:pathLst>
          </a:custGeom>
          <a:blipFill>
            <a:blip r:embed="rId4"/>
            <a:stretch>
              <a:fillRect/>
            </a:stretch>
          </a:blipFill>
        </p:spPr>
      </p:sp>
      <p:sp>
        <p:nvSpPr>
          <p:cNvPr id="4" name="TextBox 4"/>
          <p:cNvSpPr txBox="1"/>
          <p:nvPr/>
        </p:nvSpPr>
        <p:spPr>
          <a:xfrm>
            <a:off x="595157" y="612642"/>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KẾT QUẢ</a:t>
            </a:r>
          </a:p>
        </p:txBody>
      </p:sp>
      <p:sp>
        <p:nvSpPr>
          <p:cNvPr id="5" name="TextBox 5"/>
          <p:cNvSpPr txBox="1"/>
          <p:nvPr/>
        </p:nvSpPr>
        <p:spPr>
          <a:xfrm>
            <a:off x="8906148" y="952500"/>
            <a:ext cx="8473502" cy="8554740"/>
          </a:xfrm>
          <a:prstGeom prst="rect">
            <a:avLst/>
          </a:prstGeom>
        </p:spPr>
        <p:txBody>
          <a:bodyPr lIns="0" tIns="0" rIns="0" bIns="0" rtlCol="0" anchor="t">
            <a:spAutoFit/>
          </a:bodyPr>
          <a:lstStyle/>
          <a:p>
            <a:pPr marL="801305" lvl="1" indent="-400652" algn="l">
              <a:lnSpc>
                <a:spcPts val="5196"/>
              </a:lnSpc>
              <a:buFont typeface="Arial"/>
              <a:buChar char="•"/>
            </a:pPr>
            <a:r>
              <a:rPr lang="en-US" sz="3711" spc="85">
                <a:solidFill>
                  <a:srgbClr val="343434"/>
                </a:solidFill>
                <a:latin typeface="Asap"/>
                <a:ea typeface="Asap"/>
                <a:cs typeface="Asap"/>
                <a:sym typeface="Asap"/>
              </a:rPr>
              <a:t>Người dùng chọn tài khoản Gmail cá nhân để đăng nhập.</a:t>
            </a:r>
          </a:p>
          <a:p>
            <a:pPr marL="801305" lvl="1" indent="-400652" algn="l">
              <a:lnSpc>
                <a:spcPts val="5196"/>
              </a:lnSpc>
              <a:buFont typeface="Arial"/>
              <a:buChar char="•"/>
            </a:pPr>
            <a:r>
              <a:rPr lang="en-US" sz="3711" spc="85">
                <a:solidFill>
                  <a:srgbClr val="343434"/>
                </a:solidFill>
                <a:latin typeface="Asap"/>
                <a:ea typeface="Asap"/>
                <a:cs typeface="Asap"/>
                <a:sym typeface="Asap"/>
              </a:rPr>
              <a:t>Màn hình Google hiển thị các yêu cầu quyền truy cập để xác minh đăng nhập. Lúc này, phải nhập Gmail và mật khẩu, xác thực như đăng nhập bình thường.</a:t>
            </a:r>
          </a:p>
          <a:p>
            <a:pPr marL="801305" lvl="1" indent="-400652" algn="l">
              <a:lnSpc>
                <a:spcPts val="5196"/>
              </a:lnSpc>
              <a:buFont typeface="Arial"/>
              <a:buChar char="•"/>
            </a:pPr>
            <a:r>
              <a:rPr lang="en-US" sz="3711" spc="85">
                <a:solidFill>
                  <a:srgbClr val="343434"/>
                </a:solidFill>
                <a:latin typeface="Asap"/>
                <a:ea typeface="Asap"/>
                <a:cs typeface="Asap"/>
                <a:sym typeface="Asap"/>
              </a:rPr>
              <a:t>Sau khi thành công, nhấn I Agree để cấp quyền.</a:t>
            </a:r>
          </a:p>
          <a:p>
            <a:pPr marL="801305" lvl="1" indent="-400652" algn="l">
              <a:lnSpc>
                <a:spcPts val="5196"/>
              </a:lnSpc>
              <a:buFont typeface="Arial"/>
              <a:buChar char="•"/>
            </a:pPr>
            <a:r>
              <a:rPr lang="en-US" sz="3711" spc="85">
                <a:solidFill>
                  <a:srgbClr val="343434"/>
                </a:solidFill>
                <a:latin typeface="Asap"/>
                <a:ea typeface="Asap"/>
                <a:cs typeface="Asap"/>
                <a:sym typeface="Asap"/>
              </a:rPr>
              <a:t>Ứng dụng quay lại giao diện chính và hiển thị thông báo “Đăng nhập Google thành công” (ví dụ với Gmail quangkhanhtran26).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07037" y="1910344"/>
            <a:ext cx="12198220" cy="4603102"/>
          </a:xfrm>
          <a:custGeom>
            <a:avLst/>
            <a:gdLst/>
            <a:ahLst/>
            <a:cxnLst/>
            <a:rect l="l" t="t" r="r" b="b"/>
            <a:pathLst>
              <a:path w="12198220" h="4603102">
                <a:moveTo>
                  <a:pt x="0" y="0"/>
                </a:moveTo>
                <a:lnTo>
                  <a:pt x="12198221" y="0"/>
                </a:lnTo>
                <a:lnTo>
                  <a:pt x="12198221" y="4603102"/>
                </a:lnTo>
                <a:lnTo>
                  <a:pt x="0" y="4603102"/>
                </a:lnTo>
                <a:lnTo>
                  <a:pt x="0" y="0"/>
                </a:lnTo>
                <a:close/>
              </a:path>
            </a:pathLst>
          </a:custGeom>
          <a:blipFill>
            <a:blip r:embed="rId4"/>
            <a:stretch>
              <a:fillRect/>
            </a:stretch>
          </a:blipFill>
        </p:spPr>
      </p:sp>
      <p:sp>
        <p:nvSpPr>
          <p:cNvPr id="4" name="TextBox 4"/>
          <p:cNvSpPr txBox="1"/>
          <p:nvPr/>
        </p:nvSpPr>
        <p:spPr>
          <a:xfrm>
            <a:off x="595157" y="612642"/>
            <a:ext cx="15977272"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KIỂM TRA TRONG FIREBASE CONSOLE</a:t>
            </a:r>
          </a:p>
        </p:txBody>
      </p:sp>
      <p:sp>
        <p:nvSpPr>
          <p:cNvPr id="5" name="TextBox 5"/>
          <p:cNvSpPr txBox="1"/>
          <p:nvPr/>
        </p:nvSpPr>
        <p:spPr>
          <a:xfrm>
            <a:off x="774167" y="6789671"/>
            <a:ext cx="16263961" cy="2934662"/>
          </a:xfrm>
          <a:prstGeom prst="rect">
            <a:avLst/>
          </a:prstGeom>
        </p:spPr>
        <p:txBody>
          <a:bodyPr lIns="0" tIns="0" rIns="0" bIns="0" rtlCol="0" anchor="t">
            <a:spAutoFit/>
          </a:bodyPr>
          <a:lstStyle/>
          <a:p>
            <a:pPr marL="712736" lvl="1" indent="-356368" algn="l">
              <a:lnSpc>
                <a:spcPts val="4621"/>
              </a:lnSpc>
              <a:buFont typeface="Arial"/>
              <a:buChar char="•"/>
            </a:pPr>
            <a:r>
              <a:rPr lang="en-US" sz="3301" spc="75">
                <a:solidFill>
                  <a:srgbClr val="343434"/>
                </a:solidFill>
                <a:latin typeface="Asap"/>
                <a:ea typeface="Asap"/>
                <a:cs typeface="Asap"/>
                <a:sym typeface="Asap"/>
              </a:rPr>
              <a:t>Sau khi đăng nhập thành công bằng Google và làm mới (reload) Firebase Console, tài khoản người dùng vừa đăng nhập sẽ xuất hiện trong danh sách người dùng.</a:t>
            </a:r>
          </a:p>
          <a:p>
            <a:pPr marL="712736" lvl="1" indent="-356368" algn="l">
              <a:lnSpc>
                <a:spcPts val="4621"/>
              </a:lnSpc>
              <a:buFont typeface="Arial"/>
              <a:buChar char="•"/>
            </a:pPr>
            <a:r>
              <a:rPr lang="en-US" sz="3301" spc="75">
                <a:solidFill>
                  <a:srgbClr val="343434"/>
                </a:solidFill>
                <a:latin typeface="Asap"/>
                <a:ea typeface="Asap"/>
                <a:cs typeface="Asap"/>
                <a:sym typeface="Asap"/>
              </a:rPr>
              <a:t>Các thông tin cơ bản như email, UID, trạng thái xác thực được hiển thị rõ ràng, minh họa trong Firebase Authentication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201553" y="1896973"/>
            <a:ext cx="6910541" cy="4146324"/>
          </a:xfrm>
          <a:custGeom>
            <a:avLst/>
            <a:gdLst/>
            <a:ahLst/>
            <a:cxnLst/>
            <a:rect l="l" t="t" r="r" b="b"/>
            <a:pathLst>
              <a:path w="6910541" h="4146324">
                <a:moveTo>
                  <a:pt x="0" y="0"/>
                </a:moveTo>
                <a:lnTo>
                  <a:pt x="6910541" y="0"/>
                </a:lnTo>
                <a:lnTo>
                  <a:pt x="6910541" y="4146324"/>
                </a:lnTo>
                <a:lnTo>
                  <a:pt x="0" y="4146324"/>
                </a:lnTo>
                <a:lnTo>
                  <a:pt x="0" y="0"/>
                </a:lnTo>
                <a:close/>
              </a:path>
            </a:pathLst>
          </a:custGeom>
          <a:blipFill>
            <a:blip r:embed="rId4"/>
            <a:stretch>
              <a:fillRect/>
            </a:stretch>
          </a:blipFill>
        </p:spPr>
      </p:sp>
      <p:sp>
        <p:nvSpPr>
          <p:cNvPr id="4" name="Freeform 4"/>
          <p:cNvSpPr/>
          <p:nvPr/>
        </p:nvSpPr>
        <p:spPr>
          <a:xfrm>
            <a:off x="766838" y="6124728"/>
            <a:ext cx="9779971" cy="1899550"/>
          </a:xfrm>
          <a:custGeom>
            <a:avLst/>
            <a:gdLst/>
            <a:ahLst/>
            <a:cxnLst/>
            <a:rect l="l" t="t" r="r" b="b"/>
            <a:pathLst>
              <a:path w="9779971" h="1899550">
                <a:moveTo>
                  <a:pt x="0" y="0"/>
                </a:moveTo>
                <a:lnTo>
                  <a:pt x="9779971" y="0"/>
                </a:lnTo>
                <a:lnTo>
                  <a:pt x="9779971" y="1899551"/>
                </a:lnTo>
                <a:lnTo>
                  <a:pt x="0" y="1899551"/>
                </a:lnTo>
                <a:lnTo>
                  <a:pt x="0" y="0"/>
                </a:lnTo>
                <a:close/>
              </a:path>
            </a:pathLst>
          </a:custGeom>
          <a:blipFill>
            <a:blip r:embed="rId5"/>
            <a:stretch>
              <a:fillRect/>
            </a:stretch>
          </a:blipFill>
        </p:spPr>
      </p:sp>
      <p:sp>
        <p:nvSpPr>
          <p:cNvPr id="5" name="Freeform 5"/>
          <p:cNvSpPr/>
          <p:nvPr/>
        </p:nvSpPr>
        <p:spPr>
          <a:xfrm>
            <a:off x="766838" y="8024279"/>
            <a:ext cx="9779971" cy="1459113"/>
          </a:xfrm>
          <a:custGeom>
            <a:avLst/>
            <a:gdLst/>
            <a:ahLst/>
            <a:cxnLst/>
            <a:rect l="l" t="t" r="r" b="b"/>
            <a:pathLst>
              <a:path w="9779971" h="1459113">
                <a:moveTo>
                  <a:pt x="0" y="0"/>
                </a:moveTo>
                <a:lnTo>
                  <a:pt x="9779971" y="0"/>
                </a:lnTo>
                <a:lnTo>
                  <a:pt x="9779971" y="1459112"/>
                </a:lnTo>
                <a:lnTo>
                  <a:pt x="0" y="1459112"/>
                </a:lnTo>
                <a:lnTo>
                  <a:pt x="0" y="0"/>
                </a:lnTo>
                <a:close/>
              </a:path>
            </a:pathLst>
          </a:custGeom>
          <a:blipFill>
            <a:blip r:embed="rId6"/>
            <a:stretch>
              <a:fillRect b="-32266"/>
            </a:stretch>
          </a:blipFill>
        </p:spPr>
      </p:sp>
      <p:sp>
        <p:nvSpPr>
          <p:cNvPr id="6" name="TextBox 6"/>
          <p:cNvSpPr txBox="1"/>
          <p:nvPr/>
        </p:nvSpPr>
        <p:spPr>
          <a:xfrm>
            <a:off x="10726382" y="2362971"/>
            <a:ext cx="6532918" cy="6590764"/>
          </a:xfrm>
          <a:prstGeom prst="rect">
            <a:avLst/>
          </a:prstGeom>
        </p:spPr>
        <p:txBody>
          <a:bodyPr lIns="0" tIns="0" rIns="0" bIns="0" rtlCol="0" anchor="t">
            <a:spAutoFit/>
          </a:bodyPr>
          <a:lstStyle/>
          <a:p>
            <a:pPr marL="733221" lvl="1" indent="-366610" algn="l">
              <a:lnSpc>
                <a:spcPts val="4754"/>
              </a:lnSpc>
              <a:buFont typeface="Arial"/>
              <a:buChar char="•"/>
            </a:pPr>
            <a:r>
              <a:rPr lang="en-US" sz="3396" spc="78">
                <a:solidFill>
                  <a:srgbClr val="343434"/>
                </a:solidFill>
                <a:latin typeface="Asap"/>
                <a:ea typeface="Asap"/>
                <a:cs typeface="Asap"/>
                <a:sym typeface="Asap"/>
              </a:rPr>
              <a:t>Trong Firebase Authentication, bật Enable Facebook Sign-In và nhập App ID, App Secret.</a:t>
            </a:r>
          </a:p>
          <a:p>
            <a:pPr marL="733221" lvl="1" indent="-366610" algn="l">
              <a:lnSpc>
                <a:spcPts val="4754"/>
              </a:lnSpc>
              <a:buFont typeface="Arial"/>
              <a:buChar char="•"/>
            </a:pPr>
            <a:r>
              <a:rPr lang="en-US" sz="3396" spc="78">
                <a:solidFill>
                  <a:srgbClr val="343434"/>
                </a:solidFill>
                <a:latin typeface="Asap"/>
                <a:ea typeface="Asap"/>
                <a:cs typeface="Asap"/>
                <a:sym typeface="Asap"/>
              </a:rPr>
              <a:t>Vào Facebook Developers lấy App ID, App Secret và sao chép vào Firebase.</a:t>
            </a:r>
          </a:p>
          <a:p>
            <a:pPr marL="733221" lvl="1" indent="-366610" algn="l">
              <a:lnSpc>
                <a:spcPts val="4754"/>
              </a:lnSpc>
              <a:buFont typeface="Arial"/>
              <a:buChar char="•"/>
            </a:pPr>
            <a:r>
              <a:rPr lang="en-US" sz="3396" spc="78">
                <a:solidFill>
                  <a:srgbClr val="343434"/>
                </a:solidFill>
                <a:latin typeface="Asap"/>
                <a:ea typeface="Asap"/>
                <a:cs typeface="Asap"/>
                <a:sym typeface="Asap"/>
              </a:rPr>
              <a:t>Thêm Valid OAuth Redirect URI của Firebase vào phần Facebook Login Settings trên Meta.</a:t>
            </a:r>
          </a:p>
        </p:txBody>
      </p:sp>
      <p:sp>
        <p:nvSpPr>
          <p:cNvPr id="7" name="TextBox 7"/>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ĐĂNG NHẬP BẰNG FACEBOOK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2106652"/>
            <a:ext cx="9759346" cy="2713829"/>
          </a:xfrm>
          <a:custGeom>
            <a:avLst/>
            <a:gdLst/>
            <a:ahLst/>
            <a:cxnLst/>
            <a:rect l="l" t="t" r="r" b="b"/>
            <a:pathLst>
              <a:path w="9759346" h="2713829">
                <a:moveTo>
                  <a:pt x="0" y="0"/>
                </a:moveTo>
                <a:lnTo>
                  <a:pt x="9759347" y="0"/>
                </a:lnTo>
                <a:lnTo>
                  <a:pt x="9759347" y="2713829"/>
                </a:lnTo>
                <a:lnTo>
                  <a:pt x="0" y="2713829"/>
                </a:lnTo>
                <a:lnTo>
                  <a:pt x="0" y="0"/>
                </a:lnTo>
                <a:close/>
              </a:path>
            </a:pathLst>
          </a:custGeom>
          <a:blipFill>
            <a:blip r:embed="rId4"/>
            <a:stretch>
              <a:fillRect/>
            </a:stretch>
          </a:blipFill>
        </p:spPr>
      </p:sp>
      <p:sp>
        <p:nvSpPr>
          <p:cNvPr id="4" name="Freeform 4"/>
          <p:cNvSpPr/>
          <p:nvPr/>
        </p:nvSpPr>
        <p:spPr>
          <a:xfrm>
            <a:off x="595157" y="5381352"/>
            <a:ext cx="9759346" cy="3152776"/>
          </a:xfrm>
          <a:custGeom>
            <a:avLst/>
            <a:gdLst/>
            <a:ahLst/>
            <a:cxnLst/>
            <a:rect l="l" t="t" r="r" b="b"/>
            <a:pathLst>
              <a:path w="9759346" h="3152776">
                <a:moveTo>
                  <a:pt x="0" y="0"/>
                </a:moveTo>
                <a:lnTo>
                  <a:pt x="9759347" y="0"/>
                </a:lnTo>
                <a:lnTo>
                  <a:pt x="9759347" y="3152776"/>
                </a:lnTo>
                <a:lnTo>
                  <a:pt x="0" y="3152776"/>
                </a:lnTo>
                <a:lnTo>
                  <a:pt x="0" y="0"/>
                </a:lnTo>
                <a:close/>
              </a:path>
            </a:pathLst>
          </a:custGeom>
          <a:blipFill>
            <a:blip r:embed="rId5"/>
            <a:stretch>
              <a:fillRect/>
            </a:stretch>
          </a:blipFill>
        </p:spPr>
      </p:sp>
      <p:sp>
        <p:nvSpPr>
          <p:cNvPr id="5" name="TextBox 5"/>
          <p:cNvSpPr txBox="1"/>
          <p:nvPr/>
        </p:nvSpPr>
        <p:spPr>
          <a:xfrm>
            <a:off x="10585141" y="1747833"/>
            <a:ext cx="6674159" cy="7190839"/>
          </a:xfrm>
          <a:prstGeom prst="rect">
            <a:avLst/>
          </a:prstGeom>
        </p:spPr>
        <p:txBody>
          <a:bodyPr lIns="0" tIns="0" rIns="0" bIns="0" rtlCol="0" anchor="t">
            <a:spAutoFit/>
          </a:bodyPr>
          <a:lstStyle/>
          <a:p>
            <a:pPr marL="733221" lvl="1" indent="-366610" algn="l">
              <a:lnSpc>
                <a:spcPts val="4754"/>
              </a:lnSpc>
              <a:buFont typeface="Arial"/>
              <a:buChar char="•"/>
            </a:pPr>
            <a:r>
              <a:rPr lang="en-US" sz="3396" spc="78">
                <a:solidFill>
                  <a:srgbClr val="343434"/>
                </a:solidFill>
                <a:latin typeface="Asap"/>
                <a:ea typeface="Asap"/>
                <a:cs typeface="Asap"/>
                <a:sym typeface="Asap"/>
              </a:rPr>
              <a:t>Thêm dependencies Facebook SDK → để ứng dụng có thư viện hỗ trợ đăng nhập Facebook.</a:t>
            </a:r>
          </a:p>
          <a:p>
            <a:pPr marL="733221" lvl="1" indent="-366610" algn="l">
              <a:lnSpc>
                <a:spcPts val="4754"/>
              </a:lnSpc>
              <a:buFont typeface="Arial"/>
              <a:buChar char="•"/>
            </a:pPr>
            <a:r>
              <a:rPr lang="en-US" sz="3396" spc="78">
                <a:solidFill>
                  <a:srgbClr val="343434"/>
                </a:solidFill>
                <a:latin typeface="Asap"/>
                <a:ea typeface="Asap"/>
                <a:cs typeface="Asap"/>
                <a:sym typeface="Asap"/>
              </a:rPr>
              <a:t>Tìm defaultConfig (package name, activity) → để Meta nhận diện đúng ứng dụng Android.</a:t>
            </a:r>
          </a:p>
          <a:p>
            <a:pPr marL="733221" lvl="1" indent="-366610" algn="l">
              <a:lnSpc>
                <a:spcPts val="4754"/>
              </a:lnSpc>
              <a:buFont typeface="Arial"/>
              <a:buChar char="•"/>
            </a:pPr>
            <a:r>
              <a:rPr lang="en-US" sz="3396" spc="78">
                <a:solidFill>
                  <a:srgbClr val="343434"/>
                </a:solidFill>
                <a:latin typeface="Asap"/>
                <a:ea typeface="Asap"/>
                <a:cs typeface="Asap"/>
                <a:sym typeface="Asap"/>
              </a:rPr>
              <a:t>Đồng bộ cấu hình với Meta → để quá trình cấp Access Token hoạt động chính xác và an toàn.</a:t>
            </a:r>
          </a:p>
        </p:txBody>
      </p:sp>
      <p:sp>
        <p:nvSpPr>
          <p:cNvPr id="6" name="TextBox 6"/>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CẤU HÌNH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22896" y="1684906"/>
            <a:ext cx="9759346" cy="2416301"/>
          </a:xfrm>
          <a:custGeom>
            <a:avLst/>
            <a:gdLst/>
            <a:ahLst/>
            <a:cxnLst/>
            <a:rect l="l" t="t" r="r" b="b"/>
            <a:pathLst>
              <a:path w="9759346" h="2416301">
                <a:moveTo>
                  <a:pt x="0" y="0"/>
                </a:moveTo>
                <a:lnTo>
                  <a:pt x="9759346" y="0"/>
                </a:lnTo>
                <a:lnTo>
                  <a:pt x="9759346" y="2416302"/>
                </a:lnTo>
                <a:lnTo>
                  <a:pt x="0" y="2416302"/>
                </a:lnTo>
                <a:lnTo>
                  <a:pt x="0" y="0"/>
                </a:lnTo>
                <a:close/>
              </a:path>
            </a:pathLst>
          </a:custGeom>
          <a:blipFill>
            <a:blip r:embed="rId4"/>
            <a:stretch>
              <a:fillRect/>
            </a:stretch>
          </a:blipFill>
        </p:spPr>
      </p:sp>
      <p:sp>
        <p:nvSpPr>
          <p:cNvPr id="4" name="Freeform 4"/>
          <p:cNvSpPr/>
          <p:nvPr/>
        </p:nvSpPr>
        <p:spPr>
          <a:xfrm>
            <a:off x="622896" y="3934313"/>
            <a:ext cx="9759346" cy="1006890"/>
          </a:xfrm>
          <a:custGeom>
            <a:avLst/>
            <a:gdLst/>
            <a:ahLst/>
            <a:cxnLst/>
            <a:rect l="l" t="t" r="r" b="b"/>
            <a:pathLst>
              <a:path w="9759346" h="1006890">
                <a:moveTo>
                  <a:pt x="0" y="0"/>
                </a:moveTo>
                <a:lnTo>
                  <a:pt x="9759346" y="0"/>
                </a:lnTo>
                <a:lnTo>
                  <a:pt x="9759346" y="1006890"/>
                </a:lnTo>
                <a:lnTo>
                  <a:pt x="0" y="1006890"/>
                </a:lnTo>
                <a:lnTo>
                  <a:pt x="0" y="0"/>
                </a:lnTo>
                <a:close/>
              </a:path>
            </a:pathLst>
          </a:custGeom>
          <a:blipFill>
            <a:blip r:embed="rId5"/>
            <a:stretch>
              <a:fillRect t="-12199" r="-26319" b="-72984"/>
            </a:stretch>
          </a:blipFill>
        </p:spPr>
      </p:sp>
      <p:sp>
        <p:nvSpPr>
          <p:cNvPr id="5" name="Freeform 5"/>
          <p:cNvSpPr/>
          <p:nvPr/>
        </p:nvSpPr>
        <p:spPr>
          <a:xfrm>
            <a:off x="622896" y="4941203"/>
            <a:ext cx="9759346" cy="1168365"/>
          </a:xfrm>
          <a:custGeom>
            <a:avLst/>
            <a:gdLst/>
            <a:ahLst/>
            <a:cxnLst/>
            <a:rect l="l" t="t" r="r" b="b"/>
            <a:pathLst>
              <a:path w="9759346" h="1168365">
                <a:moveTo>
                  <a:pt x="0" y="0"/>
                </a:moveTo>
                <a:lnTo>
                  <a:pt x="9759346" y="0"/>
                </a:lnTo>
                <a:lnTo>
                  <a:pt x="9759346" y="1168364"/>
                </a:lnTo>
                <a:lnTo>
                  <a:pt x="0" y="1168364"/>
                </a:lnTo>
                <a:lnTo>
                  <a:pt x="0" y="0"/>
                </a:lnTo>
                <a:close/>
              </a:path>
            </a:pathLst>
          </a:custGeom>
          <a:blipFill>
            <a:blip r:embed="rId6"/>
            <a:stretch>
              <a:fillRect r="-60993"/>
            </a:stretch>
          </a:blipFill>
        </p:spPr>
      </p:sp>
      <p:sp>
        <p:nvSpPr>
          <p:cNvPr id="6" name="Freeform 6"/>
          <p:cNvSpPr/>
          <p:nvPr/>
        </p:nvSpPr>
        <p:spPr>
          <a:xfrm>
            <a:off x="650634" y="6109567"/>
            <a:ext cx="9731608" cy="1665933"/>
          </a:xfrm>
          <a:custGeom>
            <a:avLst/>
            <a:gdLst/>
            <a:ahLst/>
            <a:cxnLst/>
            <a:rect l="l" t="t" r="r" b="b"/>
            <a:pathLst>
              <a:path w="9731608" h="1665933">
                <a:moveTo>
                  <a:pt x="0" y="0"/>
                </a:moveTo>
                <a:lnTo>
                  <a:pt x="9731608" y="0"/>
                </a:lnTo>
                <a:lnTo>
                  <a:pt x="9731608" y="1665933"/>
                </a:lnTo>
                <a:lnTo>
                  <a:pt x="0" y="1665933"/>
                </a:lnTo>
                <a:lnTo>
                  <a:pt x="0" y="0"/>
                </a:lnTo>
                <a:close/>
              </a:path>
            </a:pathLst>
          </a:custGeom>
          <a:blipFill>
            <a:blip r:embed="rId7"/>
            <a:stretch>
              <a:fillRect b="-38006"/>
            </a:stretch>
          </a:blipFill>
        </p:spPr>
      </p:sp>
      <p:sp>
        <p:nvSpPr>
          <p:cNvPr id="7" name="Freeform 7"/>
          <p:cNvSpPr/>
          <p:nvPr/>
        </p:nvSpPr>
        <p:spPr>
          <a:xfrm>
            <a:off x="1514370" y="7916741"/>
            <a:ext cx="8004135" cy="1341559"/>
          </a:xfrm>
          <a:custGeom>
            <a:avLst/>
            <a:gdLst/>
            <a:ahLst/>
            <a:cxnLst/>
            <a:rect l="l" t="t" r="r" b="b"/>
            <a:pathLst>
              <a:path w="8004135" h="1341559">
                <a:moveTo>
                  <a:pt x="0" y="0"/>
                </a:moveTo>
                <a:lnTo>
                  <a:pt x="8004136" y="0"/>
                </a:lnTo>
                <a:lnTo>
                  <a:pt x="8004136" y="1341559"/>
                </a:lnTo>
                <a:lnTo>
                  <a:pt x="0" y="1341559"/>
                </a:lnTo>
                <a:lnTo>
                  <a:pt x="0" y="0"/>
                </a:lnTo>
                <a:close/>
              </a:path>
            </a:pathLst>
          </a:custGeom>
          <a:blipFill>
            <a:blip r:embed="rId8"/>
            <a:stretch>
              <a:fillRect/>
            </a:stretch>
          </a:blipFill>
        </p:spPr>
      </p:sp>
      <p:sp>
        <p:nvSpPr>
          <p:cNvPr id="8" name="TextBox 8"/>
          <p:cNvSpPr txBox="1"/>
          <p:nvPr/>
        </p:nvSpPr>
        <p:spPr>
          <a:xfrm>
            <a:off x="10585141" y="2191903"/>
            <a:ext cx="6674159" cy="6590764"/>
          </a:xfrm>
          <a:prstGeom prst="rect">
            <a:avLst/>
          </a:prstGeom>
        </p:spPr>
        <p:txBody>
          <a:bodyPr lIns="0" tIns="0" rIns="0" bIns="0" rtlCol="0" anchor="t">
            <a:spAutoFit/>
          </a:bodyPr>
          <a:lstStyle/>
          <a:p>
            <a:pPr marL="733221" lvl="1" indent="-366610" algn="l">
              <a:lnSpc>
                <a:spcPts val="4754"/>
              </a:lnSpc>
              <a:buFont typeface="Arial"/>
              <a:buChar char="•"/>
            </a:pPr>
            <a:r>
              <a:rPr lang="en-US" sz="3396" spc="78">
                <a:solidFill>
                  <a:srgbClr val="343434"/>
                </a:solidFill>
                <a:latin typeface="Asap"/>
                <a:ea typeface="Asap"/>
                <a:cs typeface="Asap"/>
                <a:sym typeface="Asap"/>
              </a:rPr>
              <a:t>Khai báo strings.xml: thêm facebook_app_id và facebook_client_token để SDK nhận diện ứng dụng.</a:t>
            </a:r>
          </a:p>
          <a:p>
            <a:pPr marL="733221" lvl="1" indent="-366610" algn="l">
              <a:lnSpc>
                <a:spcPts val="4754"/>
              </a:lnSpc>
              <a:buFont typeface="Arial"/>
              <a:buChar char="•"/>
            </a:pPr>
            <a:r>
              <a:rPr lang="en-US" sz="3396" spc="78">
                <a:solidFill>
                  <a:srgbClr val="343434"/>
                </a:solidFill>
                <a:latin typeface="Asap"/>
                <a:ea typeface="Asap"/>
                <a:cs typeface="Asap"/>
                <a:sym typeface="Asap"/>
              </a:rPr>
              <a:t>Lấy Key Hash: chạy lệnh keytool … | openssl … như trên hình ảnh để lấy mã xác minh.</a:t>
            </a:r>
          </a:p>
          <a:p>
            <a:pPr marL="733221" lvl="1" indent="-366610" algn="l">
              <a:lnSpc>
                <a:spcPts val="4754"/>
              </a:lnSpc>
              <a:buFont typeface="Arial"/>
              <a:buChar char="•"/>
            </a:pPr>
            <a:r>
              <a:rPr lang="en-US" sz="3396" spc="78">
                <a:solidFill>
                  <a:srgbClr val="343434"/>
                </a:solidFill>
                <a:latin typeface="Asap"/>
                <a:ea typeface="Asap"/>
                <a:cs typeface="Asap"/>
                <a:sym typeface="Asap"/>
              </a:rPr>
              <a:t>Lấy Client Token: copy từ Settings → Advanced trên Meta và khai báo vào strings.xml.</a:t>
            </a:r>
          </a:p>
        </p:txBody>
      </p:sp>
      <p:sp>
        <p:nvSpPr>
          <p:cNvPr id="9" name="TextBox 9"/>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CẤU HÌNH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2193047"/>
            <a:ext cx="8890993" cy="6664677"/>
          </a:xfrm>
          <a:custGeom>
            <a:avLst/>
            <a:gdLst/>
            <a:ahLst/>
            <a:cxnLst/>
            <a:rect l="l" t="t" r="r" b="b"/>
            <a:pathLst>
              <a:path w="8890993" h="6664677">
                <a:moveTo>
                  <a:pt x="0" y="0"/>
                </a:moveTo>
                <a:lnTo>
                  <a:pt x="8890993" y="0"/>
                </a:lnTo>
                <a:lnTo>
                  <a:pt x="8890993" y="6664676"/>
                </a:lnTo>
                <a:lnTo>
                  <a:pt x="0" y="6664676"/>
                </a:lnTo>
                <a:lnTo>
                  <a:pt x="0" y="0"/>
                </a:lnTo>
                <a:close/>
              </a:path>
            </a:pathLst>
          </a:custGeom>
          <a:blipFill>
            <a:blip r:embed="rId4"/>
            <a:stretch>
              <a:fillRect/>
            </a:stretch>
          </a:blipFill>
        </p:spPr>
      </p:sp>
      <p:sp>
        <p:nvSpPr>
          <p:cNvPr id="4" name="TextBox 4"/>
          <p:cNvSpPr txBox="1"/>
          <p:nvPr/>
        </p:nvSpPr>
        <p:spPr>
          <a:xfrm>
            <a:off x="9486150" y="1209943"/>
            <a:ext cx="7773150" cy="7790914"/>
          </a:xfrm>
          <a:prstGeom prst="rect">
            <a:avLst/>
          </a:prstGeom>
        </p:spPr>
        <p:txBody>
          <a:bodyPr lIns="0" tIns="0" rIns="0" bIns="0" rtlCol="0" anchor="t">
            <a:spAutoFit/>
          </a:bodyPr>
          <a:lstStyle/>
          <a:p>
            <a:pPr marL="733221" lvl="1" indent="-366610" algn="l">
              <a:lnSpc>
                <a:spcPts val="4754"/>
              </a:lnSpc>
              <a:buFont typeface="Arial"/>
              <a:buChar char="•"/>
            </a:pPr>
            <a:r>
              <a:rPr lang="en-US" sz="3396" spc="78">
                <a:solidFill>
                  <a:srgbClr val="343434"/>
                </a:solidFill>
                <a:latin typeface="Asap"/>
                <a:ea typeface="Asap"/>
                <a:cs typeface="Asap"/>
                <a:sym typeface="Asap"/>
              </a:rPr>
              <a:t>Thêm Activity Facebook: khai báo trong &lt;application&gt; để ứng dụng có thể mở màn hình đăng nhập của Facebook SDK.</a:t>
            </a:r>
          </a:p>
          <a:p>
            <a:pPr marL="733221" lvl="1" indent="-366610" algn="l">
              <a:lnSpc>
                <a:spcPts val="4754"/>
              </a:lnSpc>
              <a:buFont typeface="Arial"/>
              <a:buChar char="•"/>
            </a:pPr>
            <a:r>
              <a:rPr lang="en-US" sz="3396" spc="78">
                <a:solidFill>
                  <a:srgbClr val="343434"/>
                </a:solidFill>
                <a:latin typeface="Asap"/>
                <a:ea typeface="Asap"/>
                <a:cs typeface="Asap"/>
                <a:sym typeface="Asap"/>
              </a:rPr>
              <a:t>Khai báo meta-data: thêm com.facebook.sdk.ApplicationId và các cấu hình cần thiết giúp SDK nhận App ID và liên kết đúng ứng dụng.</a:t>
            </a:r>
          </a:p>
          <a:p>
            <a:pPr marL="733221" lvl="1" indent="-366610" algn="l">
              <a:lnSpc>
                <a:spcPts val="4754"/>
              </a:lnSpc>
              <a:buFont typeface="Arial"/>
              <a:buChar char="•"/>
            </a:pPr>
            <a:r>
              <a:rPr lang="en-US" sz="3396" spc="78">
                <a:solidFill>
                  <a:srgbClr val="343434"/>
                </a:solidFill>
                <a:latin typeface="Asap"/>
                <a:ea typeface="Asap"/>
                <a:cs typeface="Asap"/>
                <a:sym typeface="Asap"/>
              </a:rPr>
              <a:t>Khai báo uses-permission: đặt ngoài thẻ &lt;application&gt; để cấp quyền Internet và Network State cho quá trình xác thực.</a:t>
            </a:r>
          </a:p>
        </p:txBody>
      </p:sp>
      <p:sp>
        <p:nvSpPr>
          <p:cNvPr id="5" name="TextBox 5"/>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CẤU HÌNH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47684" y="2000544"/>
            <a:ext cx="8258464" cy="6761617"/>
          </a:xfrm>
          <a:custGeom>
            <a:avLst/>
            <a:gdLst/>
            <a:ahLst/>
            <a:cxnLst/>
            <a:rect l="l" t="t" r="r" b="b"/>
            <a:pathLst>
              <a:path w="8258464" h="6761617">
                <a:moveTo>
                  <a:pt x="0" y="0"/>
                </a:moveTo>
                <a:lnTo>
                  <a:pt x="8258464" y="0"/>
                </a:lnTo>
                <a:lnTo>
                  <a:pt x="8258464" y="6761617"/>
                </a:lnTo>
                <a:lnTo>
                  <a:pt x="0" y="6761617"/>
                </a:lnTo>
                <a:lnTo>
                  <a:pt x="0" y="0"/>
                </a:lnTo>
                <a:close/>
              </a:path>
            </a:pathLst>
          </a:custGeom>
          <a:blipFill>
            <a:blip r:embed="rId4"/>
            <a:stretch>
              <a:fillRect/>
            </a:stretch>
          </a:blipFill>
        </p:spPr>
      </p:sp>
      <p:sp>
        <p:nvSpPr>
          <p:cNvPr id="4" name="TextBox 4"/>
          <p:cNvSpPr txBox="1"/>
          <p:nvPr/>
        </p:nvSpPr>
        <p:spPr>
          <a:xfrm>
            <a:off x="9326087" y="1747833"/>
            <a:ext cx="7933213" cy="7190839"/>
          </a:xfrm>
          <a:prstGeom prst="rect">
            <a:avLst/>
          </a:prstGeom>
        </p:spPr>
        <p:txBody>
          <a:bodyPr lIns="0" tIns="0" rIns="0" bIns="0" rtlCol="0" anchor="t">
            <a:spAutoFit/>
          </a:bodyPr>
          <a:lstStyle/>
          <a:p>
            <a:pPr marL="733221" lvl="1" indent="-366610" algn="l">
              <a:lnSpc>
                <a:spcPts val="4754"/>
              </a:lnSpc>
              <a:buFont typeface="Arial"/>
              <a:buChar char="•"/>
            </a:pPr>
            <a:r>
              <a:rPr lang="en-US" sz="3396" spc="78">
                <a:solidFill>
                  <a:srgbClr val="343434"/>
                </a:solidFill>
                <a:latin typeface="Asap"/>
                <a:ea typeface="Asap"/>
                <a:cs typeface="Asap"/>
                <a:sym typeface="Asap"/>
              </a:rPr>
              <a:t>Import firebase_auth và flutter_facebook_auth.</a:t>
            </a:r>
          </a:p>
          <a:p>
            <a:pPr marL="733221" lvl="1" indent="-366610" algn="l">
              <a:lnSpc>
                <a:spcPts val="4754"/>
              </a:lnSpc>
              <a:buFont typeface="Arial"/>
              <a:buChar char="•"/>
            </a:pPr>
            <a:r>
              <a:rPr lang="en-US" sz="3396" spc="78">
                <a:solidFill>
                  <a:srgbClr val="343434"/>
                </a:solidFill>
                <a:latin typeface="Asap"/>
                <a:ea typeface="Asap"/>
                <a:cs typeface="Asap"/>
                <a:sym typeface="Asap"/>
              </a:rPr>
              <a:t>Gọi login() để lấy Access Token.</a:t>
            </a:r>
          </a:p>
          <a:p>
            <a:pPr marL="733221" lvl="1" indent="-366610" algn="l">
              <a:lnSpc>
                <a:spcPts val="4754"/>
              </a:lnSpc>
              <a:buFont typeface="Arial"/>
              <a:buChar char="•"/>
            </a:pPr>
            <a:r>
              <a:rPr lang="en-US" sz="3396" spc="78">
                <a:solidFill>
                  <a:srgbClr val="343434"/>
                </a:solidFill>
                <a:latin typeface="Asap"/>
                <a:ea typeface="Asap"/>
                <a:cs typeface="Asap"/>
                <a:sym typeface="Asap"/>
              </a:rPr>
              <a:t>Nếu token null → báo lỗi.</a:t>
            </a:r>
          </a:p>
          <a:p>
            <a:pPr marL="733221" lvl="1" indent="-366610" algn="l">
              <a:lnSpc>
                <a:spcPts val="4754"/>
              </a:lnSpc>
              <a:buFont typeface="Arial"/>
              <a:buChar char="•"/>
            </a:pPr>
            <a:r>
              <a:rPr lang="en-US" sz="3396" spc="78">
                <a:solidFill>
                  <a:srgbClr val="343434"/>
                </a:solidFill>
                <a:latin typeface="Asap"/>
                <a:ea typeface="Asap"/>
                <a:cs typeface="Asap"/>
                <a:sym typeface="Asap"/>
              </a:rPr>
              <a:t>Tạo credential từ token.</a:t>
            </a:r>
          </a:p>
          <a:p>
            <a:pPr marL="733221" lvl="1" indent="-366610" algn="l">
              <a:lnSpc>
                <a:spcPts val="4754"/>
              </a:lnSpc>
              <a:buFont typeface="Arial"/>
              <a:buChar char="•"/>
            </a:pPr>
            <a:r>
              <a:rPr lang="en-US" sz="3396" spc="78">
                <a:solidFill>
                  <a:srgbClr val="343434"/>
                </a:solidFill>
                <a:latin typeface="Asap"/>
                <a:ea typeface="Asap"/>
                <a:cs typeface="Asap"/>
                <a:sym typeface="Asap"/>
              </a:rPr>
              <a:t>Đăng nhập Firebase bằng signInWithCredential().</a:t>
            </a:r>
          </a:p>
          <a:p>
            <a:pPr marL="733221" lvl="1" indent="-366610" algn="l">
              <a:lnSpc>
                <a:spcPts val="4754"/>
              </a:lnSpc>
              <a:buFont typeface="Arial"/>
              <a:buChar char="•"/>
            </a:pPr>
            <a:r>
              <a:rPr lang="en-US" sz="3396" spc="78">
                <a:solidFill>
                  <a:srgbClr val="343434"/>
                </a:solidFill>
                <a:latin typeface="Asap"/>
                <a:ea typeface="Asap"/>
                <a:cs typeface="Asap"/>
                <a:sym typeface="Asap"/>
              </a:rPr>
              <a:t>Hiển thị thông báo kết quả: Nếu đăng nhập thành công, hiển thị SnackBar thông báo. Nếu có lỗi, catch sẽ hiển thị thông báo lỗi tương ứng. </a:t>
            </a:r>
          </a:p>
        </p:txBody>
      </p:sp>
      <p:sp>
        <p:nvSpPr>
          <p:cNvPr id="5" name="TextBox 5"/>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FORMAT CODE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1660463"/>
            <a:ext cx="8310990" cy="8100586"/>
          </a:xfrm>
          <a:custGeom>
            <a:avLst/>
            <a:gdLst/>
            <a:ahLst/>
            <a:cxnLst/>
            <a:rect l="l" t="t" r="r" b="b"/>
            <a:pathLst>
              <a:path w="8310990" h="8100586">
                <a:moveTo>
                  <a:pt x="0" y="0"/>
                </a:moveTo>
                <a:lnTo>
                  <a:pt x="8310991" y="0"/>
                </a:lnTo>
                <a:lnTo>
                  <a:pt x="8310991" y="8100585"/>
                </a:lnTo>
                <a:lnTo>
                  <a:pt x="0" y="8100585"/>
                </a:lnTo>
                <a:lnTo>
                  <a:pt x="0" y="0"/>
                </a:lnTo>
                <a:close/>
              </a:path>
            </a:pathLst>
          </a:custGeom>
          <a:blipFill>
            <a:blip r:embed="rId4"/>
            <a:stretch>
              <a:fillRect/>
            </a:stretch>
          </a:blipFill>
        </p:spPr>
      </p:sp>
      <p:sp>
        <p:nvSpPr>
          <p:cNvPr id="4" name="TextBox 4"/>
          <p:cNvSpPr txBox="1"/>
          <p:nvPr/>
        </p:nvSpPr>
        <p:spPr>
          <a:xfrm>
            <a:off x="8906148" y="2410093"/>
            <a:ext cx="7933213" cy="5390614"/>
          </a:xfrm>
          <a:prstGeom prst="rect">
            <a:avLst/>
          </a:prstGeom>
        </p:spPr>
        <p:txBody>
          <a:bodyPr lIns="0" tIns="0" rIns="0" bIns="0" rtlCol="0" anchor="t">
            <a:spAutoFit/>
          </a:bodyPr>
          <a:lstStyle/>
          <a:p>
            <a:pPr marL="733221" lvl="1" indent="-366610" algn="l">
              <a:lnSpc>
                <a:spcPts val="4754"/>
              </a:lnSpc>
              <a:buFont typeface="Arial"/>
              <a:buChar char="•"/>
            </a:pPr>
            <a:r>
              <a:rPr lang="en-US" sz="3396" spc="78">
                <a:solidFill>
                  <a:srgbClr val="343434"/>
                </a:solidFill>
                <a:latin typeface="Asap"/>
                <a:ea typeface="Asap"/>
                <a:cs typeface="Asap"/>
                <a:sym typeface="Asap"/>
              </a:rPr>
              <a:t>Khi nhấn Facebook Sign-In, ứng dụng giữ giao diện hiện tại và mở màn hình đăng nhập Facebook tiêu chuẩn, đảm bảo xác thực an toàn và nhất quán.</a:t>
            </a:r>
          </a:p>
          <a:p>
            <a:pPr marL="733221" lvl="1" indent="-366610" algn="l">
              <a:lnSpc>
                <a:spcPts val="4754"/>
              </a:lnSpc>
              <a:buFont typeface="Arial"/>
              <a:buChar char="•"/>
            </a:pPr>
            <a:r>
              <a:rPr lang="en-US" sz="3396" spc="78">
                <a:solidFill>
                  <a:srgbClr val="343434"/>
                </a:solidFill>
                <a:latin typeface="Asap"/>
                <a:ea typeface="Asap"/>
                <a:cs typeface="Asap"/>
                <a:sym typeface="Asap"/>
              </a:rPr>
              <a:t>Màn hình đăng nhập độc lập, cho phép người dùng nhập thông tin hoặc chọn tài khoản, trước khi trả kết quả về ứng dụng.</a:t>
            </a:r>
          </a:p>
        </p:txBody>
      </p:sp>
      <p:sp>
        <p:nvSpPr>
          <p:cNvPr id="5" name="TextBox 5"/>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KẾT QUẢ</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218332" y="1028700"/>
            <a:ext cx="3701593" cy="4723610"/>
          </a:xfrm>
          <a:custGeom>
            <a:avLst/>
            <a:gdLst/>
            <a:ahLst/>
            <a:cxnLst/>
            <a:rect l="l" t="t" r="r" b="b"/>
            <a:pathLst>
              <a:path w="3701593" h="4723610">
                <a:moveTo>
                  <a:pt x="0" y="0"/>
                </a:moveTo>
                <a:lnTo>
                  <a:pt x="3701593" y="0"/>
                </a:lnTo>
                <a:lnTo>
                  <a:pt x="3701593" y="4723610"/>
                </a:lnTo>
                <a:lnTo>
                  <a:pt x="0" y="47236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9456031" y="3983289"/>
            <a:ext cx="3718302" cy="2393234"/>
          </a:xfrm>
          <a:custGeom>
            <a:avLst/>
            <a:gdLst/>
            <a:ahLst/>
            <a:cxnLst/>
            <a:rect l="l" t="t" r="r" b="b"/>
            <a:pathLst>
              <a:path w="3718302" h="2393234">
                <a:moveTo>
                  <a:pt x="0" y="0"/>
                </a:moveTo>
                <a:lnTo>
                  <a:pt x="3718301" y="0"/>
                </a:lnTo>
                <a:lnTo>
                  <a:pt x="3718301" y="2393234"/>
                </a:lnTo>
                <a:lnTo>
                  <a:pt x="0" y="23932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4377104" y="2271673"/>
            <a:ext cx="2882196" cy="3943304"/>
          </a:xfrm>
          <a:custGeom>
            <a:avLst/>
            <a:gdLst/>
            <a:ahLst/>
            <a:cxnLst/>
            <a:rect l="l" t="t" r="r" b="b"/>
            <a:pathLst>
              <a:path w="2882196" h="3943304">
                <a:moveTo>
                  <a:pt x="0" y="0"/>
                </a:moveTo>
                <a:lnTo>
                  <a:pt x="2882196" y="0"/>
                </a:lnTo>
                <a:lnTo>
                  <a:pt x="2882196" y="3943303"/>
                </a:lnTo>
                <a:lnTo>
                  <a:pt x="0" y="394330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6" name="Group 6"/>
          <p:cNvGrpSpPr/>
          <p:nvPr/>
        </p:nvGrpSpPr>
        <p:grpSpPr>
          <a:xfrm>
            <a:off x="1028700" y="2048218"/>
            <a:ext cx="8115300" cy="1111671"/>
            <a:chOff x="0" y="-37756"/>
            <a:chExt cx="2074719" cy="284205"/>
          </a:xfrm>
        </p:grpSpPr>
        <p:sp>
          <p:nvSpPr>
            <p:cNvPr id="7" name="Freeform 7"/>
            <p:cNvSpPr/>
            <p:nvPr/>
          </p:nvSpPr>
          <p:spPr>
            <a:xfrm>
              <a:off x="0" y="0"/>
              <a:ext cx="2074719" cy="208005"/>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8" name="TextBox 8"/>
            <p:cNvSpPr txBox="1"/>
            <p:nvPr/>
          </p:nvSpPr>
          <p:spPr>
            <a:xfrm>
              <a:off x="0" y="-37756"/>
              <a:ext cx="2074719" cy="284205"/>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Giới thiệu Firebase Authentication</a:t>
              </a:r>
            </a:p>
          </p:txBody>
        </p:sp>
      </p:grpSp>
      <p:grpSp>
        <p:nvGrpSpPr>
          <p:cNvPr id="9" name="Group 9"/>
          <p:cNvGrpSpPr/>
          <p:nvPr/>
        </p:nvGrpSpPr>
        <p:grpSpPr>
          <a:xfrm>
            <a:off x="1028700" y="3150207"/>
            <a:ext cx="8115300" cy="1111671"/>
            <a:chOff x="0" y="-38619"/>
            <a:chExt cx="2074719" cy="284205"/>
          </a:xfrm>
        </p:grpSpPr>
        <p:sp>
          <p:nvSpPr>
            <p:cNvPr id="10" name="Freeform 10"/>
            <p:cNvSpPr/>
            <p:nvPr/>
          </p:nvSpPr>
          <p:spPr>
            <a:xfrm>
              <a:off x="0" y="0"/>
              <a:ext cx="2074719" cy="208005"/>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1" name="TextBox 11"/>
            <p:cNvSpPr txBox="1"/>
            <p:nvPr/>
          </p:nvSpPr>
          <p:spPr>
            <a:xfrm>
              <a:off x="0" y="-38619"/>
              <a:ext cx="2074719" cy="284205"/>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Email/Password Login</a:t>
              </a:r>
            </a:p>
          </p:txBody>
        </p:sp>
      </p:grpSp>
      <p:grpSp>
        <p:nvGrpSpPr>
          <p:cNvPr id="12" name="Group 12"/>
          <p:cNvGrpSpPr/>
          <p:nvPr/>
        </p:nvGrpSpPr>
        <p:grpSpPr>
          <a:xfrm>
            <a:off x="1028700" y="4257603"/>
            <a:ext cx="8115300" cy="1111671"/>
            <a:chOff x="0" y="-38100"/>
            <a:chExt cx="2074719" cy="284205"/>
          </a:xfrm>
        </p:grpSpPr>
        <p:sp>
          <p:nvSpPr>
            <p:cNvPr id="13" name="Freeform 13"/>
            <p:cNvSpPr/>
            <p:nvPr/>
          </p:nvSpPr>
          <p:spPr>
            <a:xfrm>
              <a:off x="0" y="0"/>
              <a:ext cx="2074719" cy="208005"/>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4" name="TextBox 14"/>
            <p:cNvSpPr txBox="1"/>
            <p:nvPr/>
          </p:nvSpPr>
          <p:spPr>
            <a:xfrm>
              <a:off x="0" y="-38100"/>
              <a:ext cx="2074719" cy="284205"/>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Social login (Google, Facebook)</a:t>
              </a:r>
            </a:p>
          </p:txBody>
        </p:sp>
      </p:grpSp>
      <p:grpSp>
        <p:nvGrpSpPr>
          <p:cNvPr id="15" name="Group 15"/>
          <p:cNvGrpSpPr/>
          <p:nvPr/>
        </p:nvGrpSpPr>
        <p:grpSpPr>
          <a:xfrm>
            <a:off x="1028700" y="5364551"/>
            <a:ext cx="8115300" cy="1111671"/>
            <a:chOff x="0" y="-43682"/>
            <a:chExt cx="2074719" cy="284205"/>
          </a:xfrm>
        </p:grpSpPr>
        <p:sp>
          <p:nvSpPr>
            <p:cNvPr id="16" name="Freeform 16"/>
            <p:cNvSpPr/>
            <p:nvPr/>
          </p:nvSpPr>
          <p:spPr>
            <a:xfrm>
              <a:off x="0" y="0"/>
              <a:ext cx="2074719" cy="208005"/>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7" name="TextBox 17"/>
            <p:cNvSpPr txBox="1"/>
            <p:nvPr/>
          </p:nvSpPr>
          <p:spPr>
            <a:xfrm>
              <a:off x="0" y="-43682"/>
              <a:ext cx="2074719" cy="284205"/>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User management và profile</a:t>
              </a:r>
            </a:p>
          </p:txBody>
        </p:sp>
      </p:grpSp>
      <p:grpSp>
        <p:nvGrpSpPr>
          <p:cNvPr id="18" name="Group 18"/>
          <p:cNvGrpSpPr/>
          <p:nvPr/>
        </p:nvGrpSpPr>
        <p:grpSpPr>
          <a:xfrm>
            <a:off x="1028700" y="6476223"/>
            <a:ext cx="8115300" cy="1111671"/>
            <a:chOff x="0" y="-38100"/>
            <a:chExt cx="2074719" cy="284205"/>
          </a:xfrm>
        </p:grpSpPr>
        <p:sp>
          <p:nvSpPr>
            <p:cNvPr id="19" name="Freeform 19"/>
            <p:cNvSpPr/>
            <p:nvPr/>
          </p:nvSpPr>
          <p:spPr>
            <a:xfrm>
              <a:off x="0" y="0"/>
              <a:ext cx="2074719" cy="208005"/>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0" name="TextBox 20"/>
            <p:cNvSpPr txBox="1"/>
            <p:nvPr/>
          </p:nvSpPr>
          <p:spPr>
            <a:xfrm>
              <a:off x="0" y="-38100"/>
              <a:ext cx="2074719" cy="284205"/>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Security best practices</a:t>
              </a:r>
            </a:p>
          </p:txBody>
        </p:sp>
      </p:grpSp>
      <p:grpSp>
        <p:nvGrpSpPr>
          <p:cNvPr id="21" name="Group 21"/>
          <p:cNvGrpSpPr/>
          <p:nvPr/>
        </p:nvGrpSpPr>
        <p:grpSpPr>
          <a:xfrm>
            <a:off x="1028700" y="7604162"/>
            <a:ext cx="8115300" cy="1111671"/>
            <a:chOff x="0" y="-38100"/>
            <a:chExt cx="2074719" cy="284205"/>
          </a:xfrm>
        </p:grpSpPr>
        <p:sp>
          <p:nvSpPr>
            <p:cNvPr id="22" name="Freeform 22"/>
            <p:cNvSpPr/>
            <p:nvPr/>
          </p:nvSpPr>
          <p:spPr>
            <a:xfrm>
              <a:off x="0" y="0"/>
              <a:ext cx="2074719" cy="208005"/>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3" name="TextBox 23"/>
            <p:cNvSpPr txBox="1"/>
            <p:nvPr/>
          </p:nvSpPr>
          <p:spPr>
            <a:xfrm>
              <a:off x="0" y="-38100"/>
              <a:ext cx="2074719" cy="284205"/>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Tổng kết</a:t>
              </a:r>
            </a:p>
          </p:txBody>
        </p:sp>
      </p:grpSp>
      <p:sp>
        <p:nvSpPr>
          <p:cNvPr id="24" name="Freeform 24"/>
          <p:cNvSpPr/>
          <p:nvPr/>
        </p:nvSpPr>
        <p:spPr>
          <a:xfrm>
            <a:off x="9351256" y="6845851"/>
            <a:ext cx="2051015" cy="2051015"/>
          </a:xfrm>
          <a:custGeom>
            <a:avLst/>
            <a:gdLst/>
            <a:ahLst/>
            <a:cxnLst/>
            <a:rect l="l" t="t" r="r" b="b"/>
            <a:pathLst>
              <a:path w="2051015" h="2051015">
                <a:moveTo>
                  <a:pt x="0" y="0"/>
                </a:moveTo>
                <a:lnTo>
                  <a:pt x="2051014" y="0"/>
                </a:lnTo>
                <a:lnTo>
                  <a:pt x="2051014" y="2051015"/>
                </a:lnTo>
                <a:lnTo>
                  <a:pt x="0" y="2051015"/>
                </a:lnTo>
                <a:lnTo>
                  <a:pt x="0" y="0"/>
                </a:lnTo>
                <a:close/>
              </a:path>
            </a:pathLst>
          </a:custGeom>
          <a:blipFill>
            <a:blip r:embed="rId10"/>
            <a:stretch>
              <a:fillRect/>
            </a:stretch>
          </a:blipFill>
        </p:spPr>
      </p:sp>
      <p:sp>
        <p:nvSpPr>
          <p:cNvPr id="25" name="Freeform 25"/>
          <p:cNvSpPr/>
          <p:nvPr/>
        </p:nvSpPr>
        <p:spPr>
          <a:xfrm>
            <a:off x="12324756" y="6845851"/>
            <a:ext cx="2051015" cy="2051015"/>
          </a:xfrm>
          <a:custGeom>
            <a:avLst/>
            <a:gdLst/>
            <a:ahLst/>
            <a:cxnLst/>
            <a:rect l="l" t="t" r="r" b="b"/>
            <a:pathLst>
              <a:path w="2051015" h="2051015">
                <a:moveTo>
                  <a:pt x="0" y="0"/>
                </a:moveTo>
                <a:lnTo>
                  <a:pt x="2051015" y="0"/>
                </a:lnTo>
                <a:lnTo>
                  <a:pt x="2051015" y="2051015"/>
                </a:lnTo>
                <a:lnTo>
                  <a:pt x="0" y="2051015"/>
                </a:lnTo>
                <a:lnTo>
                  <a:pt x="0" y="0"/>
                </a:lnTo>
                <a:close/>
              </a:path>
            </a:pathLst>
          </a:custGeom>
          <a:blipFill>
            <a:blip r:embed="rId11"/>
            <a:stretch>
              <a:fillRect/>
            </a:stretch>
          </a:blipFill>
        </p:spPr>
      </p:sp>
      <p:sp>
        <p:nvSpPr>
          <p:cNvPr id="26" name="Freeform 26"/>
          <p:cNvSpPr/>
          <p:nvPr/>
        </p:nvSpPr>
        <p:spPr>
          <a:xfrm>
            <a:off x="11402270" y="7621593"/>
            <a:ext cx="852676" cy="868466"/>
          </a:xfrm>
          <a:custGeom>
            <a:avLst/>
            <a:gdLst/>
            <a:ahLst/>
            <a:cxnLst/>
            <a:rect l="l" t="t" r="r" b="b"/>
            <a:pathLst>
              <a:path w="852676" h="868466">
                <a:moveTo>
                  <a:pt x="0" y="0"/>
                </a:moveTo>
                <a:lnTo>
                  <a:pt x="852676" y="0"/>
                </a:lnTo>
                <a:lnTo>
                  <a:pt x="852676" y="868466"/>
                </a:lnTo>
                <a:lnTo>
                  <a:pt x="0" y="86846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7" name="Freeform 27"/>
          <p:cNvSpPr/>
          <p:nvPr/>
        </p:nvSpPr>
        <p:spPr>
          <a:xfrm>
            <a:off x="14375771" y="7820877"/>
            <a:ext cx="971050" cy="524750"/>
          </a:xfrm>
          <a:custGeom>
            <a:avLst/>
            <a:gdLst/>
            <a:ahLst/>
            <a:cxnLst/>
            <a:rect l="l" t="t" r="r" b="b"/>
            <a:pathLst>
              <a:path w="971050" h="524750">
                <a:moveTo>
                  <a:pt x="0" y="0"/>
                </a:moveTo>
                <a:lnTo>
                  <a:pt x="971050" y="0"/>
                </a:lnTo>
                <a:lnTo>
                  <a:pt x="971050" y="524750"/>
                </a:lnTo>
                <a:lnTo>
                  <a:pt x="0" y="52475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8" name="Freeform 28"/>
          <p:cNvSpPr/>
          <p:nvPr/>
        </p:nvSpPr>
        <p:spPr>
          <a:xfrm>
            <a:off x="15661146" y="6842658"/>
            <a:ext cx="1889871" cy="2054207"/>
          </a:xfrm>
          <a:custGeom>
            <a:avLst/>
            <a:gdLst/>
            <a:ahLst/>
            <a:cxnLst/>
            <a:rect l="l" t="t" r="r" b="b"/>
            <a:pathLst>
              <a:path w="1889871" h="2054207">
                <a:moveTo>
                  <a:pt x="0" y="0"/>
                </a:moveTo>
                <a:lnTo>
                  <a:pt x="1889871" y="0"/>
                </a:lnTo>
                <a:lnTo>
                  <a:pt x="1889871" y="2054208"/>
                </a:lnTo>
                <a:lnTo>
                  <a:pt x="0" y="2054208"/>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29" name="TextBox 29"/>
          <p:cNvSpPr txBox="1"/>
          <p:nvPr/>
        </p:nvSpPr>
        <p:spPr>
          <a:xfrm>
            <a:off x="595157" y="612642"/>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NỘI DUNG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1740004"/>
            <a:ext cx="8310990" cy="8107992"/>
          </a:xfrm>
          <a:custGeom>
            <a:avLst/>
            <a:gdLst/>
            <a:ahLst/>
            <a:cxnLst/>
            <a:rect l="l" t="t" r="r" b="b"/>
            <a:pathLst>
              <a:path w="8310990" h="8107992">
                <a:moveTo>
                  <a:pt x="0" y="0"/>
                </a:moveTo>
                <a:lnTo>
                  <a:pt x="8310991" y="0"/>
                </a:lnTo>
                <a:lnTo>
                  <a:pt x="8310991" y="8107992"/>
                </a:lnTo>
                <a:lnTo>
                  <a:pt x="0" y="8107992"/>
                </a:lnTo>
                <a:lnTo>
                  <a:pt x="0" y="0"/>
                </a:lnTo>
                <a:close/>
              </a:path>
            </a:pathLst>
          </a:custGeom>
          <a:blipFill>
            <a:blip r:embed="rId4"/>
            <a:stretch>
              <a:fillRect/>
            </a:stretch>
          </a:blipFill>
        </p:spPr>
      </p:sp>
      <p:sp>
        <p:nvSpPr>
          <p:cNvPr id="4" name="TextBox 4"/>
          <p:cNvSpPr txBox="1"/>
          <p:nvPr/>
        </p:nvSpPr>
        <p:spPr>
          <a:xfrm>
            <a:off x="9144000" y="2047871"/>
            <a:ext cx="7933213" cy="6590764"/>
          </a:xfrm>
          <a:prstGeom prst="rect">
            <a:avLst/>
          </a:prstGeom>
        </p:spPr>
        <p:txBody>
          <a:bodyPr lIns="0" tIns="0" rIns="0" bIns="0" rtlCol="0" anchor="t">
            <a:spAutoFit/>
          </a:bodyPr>
          <a:lstStyle/>
          <a:p>
            <a:pPr marL="733221" lvl="1" indent="-366610" algn="l">
              <a:lnSpc>
                <a:spcPts val="4754"/>
              </a:lnSpc>
              <a:buFont typeface="Arial"/>
              <a:buChar char="•"/>
            </a:pPr>
            <a:r>
              <a:rPr lang="en-US" sz="3396" spc="78">
                <a:solidFill>
                  <a:srgbClr val="343434"/>
                </a:solidFill>
                <a:latin typeface="Asap"/>
                <a:ea typeface="Asap"/>
                <a:cs typeface="Asap"/>
                <a:sym typeface="Asap"/>
              </a:rPr>
              <a:t>Người dùng chuẩn bị nhấn nút Continue as…, trước đó phải thực hiện quy trình đăng nhập Facebook tiêu chuẩn và xác nhận quyền truy cập thông tin cá nhân.</a:t>
            </a:r>
          </a:p>
          <a:p>
            <a:pPr marL="733221" lvl="1" indent="-366610" algn="l">
              <a:lnSpc>
                <a:spcPts val="4754"/>
              </a:lnSpc>
              <a:buFont typeface="Arial"/>
              <a:buChar char="•"/>
            </a:pPr>
            <a:r>
              <a:rPr lang="en-US" sz="3396" spc="78">
                <a:solidFill>
                  <a:srgbClr val="343434"/>
                </a:solidFill>
                <a:latin typeface="Asap"/>
                <a:ea typeface="Asap"/>
                <a:cs typeface="Asap"/>
                <a:sym typeface="Asap"/>
              </a:rPr>
              <a:t>Sau khi bấm Continue as…, hệ thống trả về thông báo đăng nhập thành công và cấp Access Token hợp lệ.</a:t>
            </a:r>
          </a:p>
          <a:p>
            <a:pPr marL="733221" lvl="1" indent="-366610" algn="l">
              <a:lnSpc>
                <a:spcPts val="4754"/>
              </a:lnSpc>
              <a:buFont typeface="Arial"/>
              <a:buChar char="•"/>
            </a:pPr>
            <a:r>
              <a:rPr lang="en-US" sz="3396" spc="78">
                <a:solidFill>
                  <a:srgbClr val="343434"/>
                </a:solidFill>
                <a:latin typeface="Asap"/>
                <a:ea typeface="Asap"/>
                <a:cs typeface="Asap"/>
                <a:sym typeface="Asap"/>
              </a:rPr>
              <a:t>Ứng dụng có thể tiếp tục sử dụng các chức năng liên quan đến tài khoản Facebook của người dùng.</a:t>
            </a:r>
          </a:p>
        </p:txBody>
      </p:sp>
      <p:sp>
        <p:nvSpPr>
          <p:cNvPr id="5" name="TextBox 5"/>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KẾT QUẢ</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023249" y="2022897"/>
            <a:ext cx="14241503" cy="4710286"/>
          </a:xfrm>
          <a:custGeom>
            <a:avLst/>
            <a:gdLst/>
            <a:ahLst/>
            <a:cxnLst/>
            <a:rect l="l" t="t" r="r" b="b"/>
            <a:pathLst>
              <a:path w="14241503" h="4710286">
                <a:moveTo>
                  <a:pt x="0" y="0"/>
                </a:moveTo>
                <a:lnTo>
                  <a:pt x="14241502" y="0"/>
                </a:lnTo>
                <a:lnTo>
                  <a:pt x="14241502" y="4710286"/>
                </a:lnTo>
                <a:lnTo>
                  <a:pt x="0" y="4710286"/>
                </a:lnTo>
                <a:lnTo>
                  <a:pt x="0" y="0"/>
                </a:lnTo>
                <a:close/>
              </a:path>
            </a:pathLst>
          </a:custGeom>
          <a:blipFill>
            <a:blip r:embed="rId4"/>
            <a:stretch>
              <a:fillRect/>
            </a:stretch>
          </a:blipFill>
        </p:spPr>
      </p:sp>
      <p:sp>
        <p:nvSpPr>
          <p:cNvPr id="4" name="TextBox 4"/>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KẾT QUẢ</a:t>
            </a:r>
          </a:p>
        </p:txBody>
      </p:sp>
      <p:sp>
        <p:nvSpPr>
          <p:cNvPr id="5" name="TextBox 5"/>
          <p:cNvSpPr txBox="1"/>
          <p:nvPr/>
        </p:nvSpPr>
        <p:spPr>
          <a:xfrm>
            <a:off x="881891" y="7134099"/>
            <a:ext cx="16048513" cy="1790164"/>
          </a:xfrm>
          <a:prstGeom prst="rect">
            <a:avLst/>
          </a:prstGeom>
        </p:spPr>
        <p:txBody>
          <a:bodyPr lIns="0" tIns="0" rIns="0" bIns="0" rtlCol="0" anchor="t">
            <a:spAutoFit/>
          </a:bodyPr>
          <a:lstStyle/>
          <a:p>
            <a:pPr marL="733221" lvl="1" indent="-366610" algn="l">
              <a:lnSpc>
                <a:spcPts val="4754"/>
              </a:lnSpc>
              <a:buFont typeface="Arial"/>
              <a:buChar char="•"/>
            </a:pPr>
            <a:r>
              <a:rPr lang="en-US" sz="3396" spc="78">
                <a:solidFill>
                  <a:srgbClr val="343434"/>
                </a:solidFill>
                <a:latin typeface="Asap"/>
                <a:ea typeface="Asap"/>
                <a:cs typeface="Asap"/>
                <a:sym typeface="Asap"/>
              </a:rPr>
              <a:t>Sau khi đăng nhập thành công bằng Facebook và làm mới (reload) Firebase Console, chúng ta sẽ thấy tài khoản người dùng vừa đăng nhập xuất hiện trong danh sách người dùng.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218332" y="1028700"/>
            <a:ext cx="3701593" cy="4723610"/>
          </a:xfrm>
          <a:custGeom>
            <a:avLst/>
            <a:gdLst/>
            <a:ahLst/>
            <a:cxnLst/>
            <a:rect l="l" t="t" r="r" b="b"/>
            <a:pathLst>
              <a:path w="3701593" h="4723610">
                <a:moveTo>
                  <a:pt x="0" y="0"/>
                </a:moveTo>
                <a:lnTo>
                  <a:pt x="3701593" y="0"/>
                </a:lnTo>
                <a:lnTo>
                  <a:pt x="3701593" y="4723610"/>
                </a:lnTo>
                <a:lnTo>
                  <a:pt x="0" y="47236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9456031" y="3983289"/>
            <a:ext cx="3718302" cy="2393234"/>
          </a:xfrm>
          <a:custGeom>
            <a:avLst/>
            <a:gdLst/>
            <a:ahLst/>
            <a:cxnLst/>
            <a:rect l="l" t="t" r="r" b="b"/>
            <a:pathLst>
              <a:path w="3718302" h="2393234">
                <a:moveTo>
                  <a:pt x="0" y="0"/>
                </a:moveTo>
                <a:lnTo>
                  <a:pt x="3718301" y="0"/>
                </a:lnTo>
                <a:lnTo>
                  <a:pt x="3718301" y="2393234"/>
                </a:lnTo>
                <a:lnTo>
                  <a:pt x="0" y="23932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4377104" y="2271673"/>
            <a:ext cx="2882196" cy="3943304"/>
          </a:xfrm>
          <a:custGeom>
            <a:avLst/>
            <a:gdLst/>
            <a:ahLst/>
            <a:cxnLst/>
            <a:rect l="l" t="t" r="r" b="b"/>
            <a:pathLst>
              <a:path w="2882196" h="3943304">
                <a:moveTo>
                  <a:pt x="0" y="0"/>
                </a:moveTo>
                <a:lnTo>
                  <a:pt x="2882196" y="0"/>
                </a:lnTo>
                <a:lnTo>
                  <a:pt x="2882196" y="3943303"/>
                </a:lnTo>
                <a:lnTo>
                  <a:pt x="0" y="394330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028700" y="219590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0" name="Freeform 10"/>
          <p:cNvSpPr/>
          <p:nvPr/>
        </p:nvSpPr>
        <p:spPr>
          <a:xfrm>
            <a:off x="1028700" y="3301266"/>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3" name="Freeform 13"/>
          <p:cNvSpPr/>
          <p:nvPr/>
        </p:nvSpPr>
        <p:spPr>
          <a:xfrm>
            <a:off x="1028700" y="440663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6" name="Freeform 16"/>
          <p:cNvSpPr/>
          <p:nvPr/>
        </p:nvSpPr>
        <p:spPr>
          <a:xfrm>
            <a:off x="1028700" y="5535414"/>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FD5A4"/>
          </a:solidFill>
          <a:ln w="28575" cap="sq">
            <a:solidFill>
              <a:srgbClr val="000000"/>
            </a:solidFill>
            <a:prstDash val="solid"/>
            <a:miter/>
          </a:ln>
        </p:spPr>
      </p:sp>
      <p:sp>
        <p:nvSpPr>
          <p:cNvPr id="19" name="Freeform 19"/>
          <p:cNvSpPr/>
          <p:nvPr/>
        </p:nvSpPr>
        <p:spPr>
          <a:xfrm>
            <a:off x="1028700" y="662525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2" name="Freeform 22"/>
          <p:cNvSpPr/>
          <p:nvPr/>
        </p:nvSpPr>
        <p:spPr>
          <a:xfrm>
            <a:off x="1028700" y="775319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4" name="Freeform 24"/>
          <p:cNvSpPr/>
          <p:nvPr/>
        </p:nvSpPr>
        <p:spPr>
          <a:xfrm>
            <a:off x="9351256" y="6845851"/>
            <a:ext cx="2051015" cy="2051015"/>
          </a:xfrm>
          <a:custGeom>
            <a:avLst/>
            <a:gdLst/>
            <a:ahLst/>
            <a:cxnLst/>
            <a:rect l="l" t="t" r="r" b="b"/>
            <a:pathLst>
              <a:path w="2051015" h="2051015">
                <a:moveTo>
                  <a:pt x="0" y="0"/>
                </a:moveTo>
                <a:lnTo>
                  <a:pt x="2051014" y="0"/>
                </a:lnTo>
                <a:lnTo>
                  <a:pt x="2051014" y="2051015"/>
                </a:lnTo>
                <a:lnTo>
                  <a:pt x="0" y="2051015"/>
                </a:lnTo>
                <a:lnTo>
                  <a:pt x="0" y="0"/>
                </a:lnTo>
                <a:close/>
              </a:path>
            </a:pathLst>
          </a:custGeom>
          <a:blipFill>
            <a:blip r:embed="rId10"/>
            <a:stretch>
              <a:fillRect/>
            </a:stretch>
          </a:blipFill>
        </p:spPr>
      </p:sp>
      <p:sp>
        <p:nvSpPr>
          <p:cNvPr id="25" name="Freeform 25"/>
          <p:cNvSpPr/>
          <p:nvPr/>
        </p:nvSpPr>
        <p:spPr>
          <a:xfrm>
            <a:off x="12324756" y="6845851"/>
            <a:ext cx="2051015" cy="2051015"/>
          </a:xfrm>
          <a:custGeom>
            <a:avLst/>
            <a:gdLst/>
            <a:ahLst/>
            <a:cxnLst/>
            <a:rect l="l" t="t" r="r" b="b"/>
            <a:pathLst>
              <a:path w="2051015" h="2051015">
                <a:moveTo>
                  <a:pt x="0" y="0"/>
                </a:moveTo>
                <a:lnTo>
                  <a:pt x="2051015" y="0"/>
                </a:lnTo>
                <a:lnTo>
                  <a:pt x="2051015" y="2051015"/>
                </a:lnTo>
                <a:lnTo>
                  <a:pt x="0" y="2051015"/>
                </a:lnTo>
                <a:lnTo>
                  <a:pt x="0" y="0"/>
                </a:lnTo>
                <a:close/>
              </a:path>
            </a:pathLst>
          </a:custGeom>
          <a:blipFill>
            <a:blip r:embed="rId11"/>
            <a:stretch>
              <a:fillRect/>
            </a:stretch>
          </a:blipFill>
        </p:spPr>
      </p:sp>
      <p:sp>
        <p:nvSpPr>
          <p:cNvPr id="26" name="Freeform 26"/>
          <p:cNvSpPr/>
          <p:nvPr/>
        </p:nvSpPr>
        <p:spPr>
          <a:xfrm>
            <a:off x="11402270" y="7621593"/>
            <a:ext cx="852676" cy="868466"/>
          </a:xfrm>
          <a:custGeom>
            <a:avLst/>
            <a:gdLst/>
            <a:ahLst/>
            <a:cxnLst/>
            <a:rect l="l" t="t" r="r" b="b"/>
            <a:pathLst>
              <a:path w="852676" h="868466">
                <a:moveTo>
                  <a:pt x="0" y="0"/>
                </a:moveTo>
                <a:lnTo>
                  <a:pt x="852676" y="0"/>
                </a:lnTo>
                <a:lnTo>
                  <a:pt x="852676" y="868466"/>
                </a:lnTo>
                <a:lnTo>
                  <a:pt x="0" y="86846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7" name="Freeform 27"/>
          <p:cNvSpPr/>
          <p:nvPr/>
        </p:nvSpPr>
        <p:spPr>
          <a:xfrm>
            <a:off x="14375771" y="7820877"/>
            <a:ext cx="971050" cy="524750"/>
          </a:xfrm>
          <a:custGeom>
            <a:avLst/>
            <a:gdLst/>
            <a:ahLst/>
            <a:cxnLst/>
            <a:rect l="l" t="t" r="r" b="b"/>
            <a:pathLst>
              <a:path w="971050" h="524750">
                <a:moveTo>
                  <a:pt x="0" y="0"/>
                </a:moveTo>
                <a:lnTo>
                  <a:pt x="971050" y="0"/>
                </a:lnTo>
                <a:lnTo>
                  <a:pt x="971050" y="524750"/>
                </a:lnTo>
                <a:lnTo>
                  <a:pt x="0" y="52475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8" name="Freeform 28"/>
          <p:cNvSpPr/>
          <p:nvPr/>
        </p:nvSpPr>
        <p:spPr>
          <a:xfrm>
            <a:off x="15661146" y="6842658"/>
            <a:ext cx="1889871" cy="2054207"/>
          </a:xfrm>
          <a:custGeom>
            <a:avLst/>
            <a:gdLst/>
            <a:ahLst/>
            <a:cxnLst/>
            <a:rect l="l" t="t" r="r" b="b"/>
            <a:pathLst>
              <a:path w="1889871" h="2054207">
                <a:moveTo>
                  <a:pt x="0" y="0"/>
                </a:moveTo>
                <a:lnTo>
                  <a:pt x="1889871" y="0"/>
                </a:lnTo>
                <a:lnTo>
                  <a:pt x="1889871" y="2054208"/>
                </a:lnTo>
                <a:lnTo>
                  <a:pt x="0" y="2054208"/>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29" name="TextBox 29"/>
          <p:cNvSpPr txBox="1"/>
          <p:nvPr/>
        </p:nvSpPr>
        <p:spPr>
          <a:xfrm>
            <a:off x="595157" y="612642"/>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NỘI DUNG</a:t>
            </a:r>
          </a:p>
        </p:txBody>
      </p:sp>
      <p:sp>
        <p:nvSpPr>
          <p:cNvPr id="30" name="TextBox 8"/>
          <p:cNvSpPr txBox="1"/>
          <p:nvPr/>
        </p:nvSpPr>
        <p:spPr>
          <a:xfrm>
            <a:off x="1028700" y="2048218"/>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Giới thiệu Firebase Authentication</a:t>
            </a:r>
          </a:p>
        </p:txBody>
      </p:sp>
      <p:sp>
        <p:nvSpPr>
          <p:cNvPr id="31" name="TextBox 11"/>
          <p:cNvSpPr txBox="1"/>
          <p:nvPr/>
        </p:nvSpPr>
        <p:spPr>
          <a:xfrm>
            <a:off x="1028700" y="3150207"/>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Email/Password Login</a:t>
            </a:r>
          </a:p>
        </p:txBody>
      </p:sp>
      <p:sp>
        <p:nvSpPr>
          <p:cNvPr id="32" name="TextBox 14"/>
          <p:cNvSpPr txBox="1"/>
          <p:nvPr/>
        </p:nvSpPr>
        <p:spPr>
          <a:xfrm>
            <a:off x="1028700" y="425760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Social login (Google, Facebook)</a:t>
            </a:r>
          </a:p>
        </p:txBody>
      </p:sp>
      <p:sp>
        <p:nvSpPr>
          <p:cNvPr id="33" name="TextBox 17"/>
          <p:cNvSpPr txBox="1"/>
          <p:nvPr/>
        </p:nvSpPr>
        <p:spPr>
          <a:xfrm>
            <a:off x="1028700" y="5364551"/>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User management và profile</a:t>
            </a:r>
          </a:p>
        </p:txBody>
      </p:sp>
      <p:sp>
        <p:nvSpPr>
          <p:cNvPr id="34" name="TextBox 20"/>
          <p:cNvSpPr txBox="1"/>
          <p:nvPr/>
        </p:nvSpPr>
        <p:spPr>
          <a:xfrm>
            <a:off x="1028700" y="647622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Security best practices</a:t>
            </a:r>
          </a:p>
        </p:txBody>
      </p:sp>
      <p:sp>
        <p:nvSpPr>
          <p:cNvPr id="35" name="TextBox 23"/>
          <p:cNvSpPr txBox="1"/>
          <p:nvPr/>
        </p:nvSpPr>
        <p:spPr>
          <a:xfrm>
            <a:off x="1028700" y="7604162"/>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Tổng kết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203391" y="2536491"/>
            <a:ext cx="15881218" cy="5613522"/>
          </a:xfrm>
          <a:prstGeom prst="rect">
            <a:avLst/>
          </a:prstGeom>
        </p:spPr>
        <p:txBody>
          <a:bodyPr lIns="0" tIns="0" rIns="0" bIns="0" rtlCol="0" anchor="t">
            <a:spAutoFit/>
          </a:bodyPr>
          <a:lstStyle/>
          <a:p>
            <a:pPr algn="l">
              <a:lnSpc>
                <a:spcPts val="5593"/>
              </a:lnSpc>
            </a:pPr>
            <a:r>
              <a:rPr lang="en-US" sz="3995" spc="91">
                <a:solidFill>
                  <a:srgbClr val="343434"/>
                </a:solidFill>
                <a:latin typeface="Asap"/>
                <a:ea typeface="Asap"/>
                <a:cs typeface="Asap"/>
                <a:sym typeface="Asap"/>
              </a:rPr>
              <a:t>Các phương thức quản lí người dùng trong Firebase</a:t>
            </a:r>
          </a:p>
          <a:p>
            <a:pPr marL="862563" lvl="1" indent="-431282" algn="l">
              <a:lnSpc>
                <a:spcPts val="5593"/>
              </a:lnSpc>
              <a:buFont typeface="Arial"/>
              <a:buChar char="•"/>
            </a:pPr>
            <a:r>
              <a:rPr lang="en-US" sz="3995" spc="91">
                <a:solidFill>
                  <a:srgbClr val="343434"/>
                </a:solidFill>
                <a:latin typeface="Asap"/>
                <a:ea typeface="Asap"/>
                <a:cs typeface="Asap"/>
                <a:sym typeface="Asap"/>
              </a:rPr>
              <a:t>Tạo người dùng</a:t>
            </a:r>
          </a:p>
          <a:p>
            <a:pPr marL="862563" lvl="1" indent="-431282" algn="l">
              <a:lnSpc>
                <a:spcPts val="5593"/>
              </a:lnSpc>
              <a:buFont typeface="Arial"/>
              <a:buChar char="•"/>
            </a:pPr>
            <a:r>
              <a:rPr lang="en-US" sz="3995" spc="91">
                <a:solidFill>
                  <a:srgbClr val="343434"/>
                </a:solidFill>
                <a:latin typeface="Asap"/>
                <a:ea typeface="Asap"/>
                <a:cs typeface="Asap"/>
                <a:sym typeface="Asap"/>
              </a:rPr>
              <a:t>Hiển thị thông tin người dùng: tên, tuổi, SĐT, email</a:t>
            </a:r>
          </a:p>
          <a:p>
            <a:pPr marL="862563" lvl="1" indent="-431282" algn="l">
              <a:lnSpc>
                <a:spcPts val="5593"/>
              </a:lnSpc>
              <a:buFont typeface="Arial"/>
              <a:buChar char="•"/>
            </a:pPr>
            <a:r>
              <a:rPr lang="en-US" sz="3995" spc="91">
                <a:solidFill>
                  <a:srgbClr val="343434"/>
                </a:solidFill>
                <a:latin typeface="Asap"/>
                <a:ea typeface="Asap"/>
                <a:cs typeface="Asap"/>
                <a:sym typeface="Asap"/>
              </a:rPr>
              <a:t>Cho phép cập nhập thông tin người dùng</a:t>
            </a:r>
          </a:p>
          <a:p>
            <a:pPr marL="862563" lvl="1" indent="-431282" algn="l">
              <a:lnSpc>
                <a:spcPts val="5593"/>
              </a:lnSpc>
              <a:buFont typeface="Arial"/>
              <a:buChar char="•"/>
            </a:pPr>
            <a:r>
              <a:rPr lang="en-US" sz="3995" spc="91">
                <a:solidFill>
                  <a:srgbClr val="343434"/>
                </a:solidFill>
                <a:latin typeface="Asap"/>
                <a:ea typeface="Asap"/>
                <a:cs typeface="Asap"/>
                <a:sym typeface="Asap"/>
              </a:rPr>
              <a:t>Xác thực email</a:t>
            </a:r>
          </a:p>
          <a:p>
            <a:pPr marL="862563" lvl="1" indent="-431282" algn="l">
              <a:lnSpc>
                <a:spcPts val="5593"/>
              </a:lnSpc>
              <a:buFont typeface="Arial"/>
              <a:buChar char="•"/>
            </a:pPr>
            <a:r>
              <a:rPr lang="en-US" sz="3995" spc="91">
                <a:solidFill>
                  <a:srgbClr val="343434"/>
                </a:solidFill>
                <a:latin typeface="Asap"/>
                <a:ea typeface="Asap"/>
                <a:cs typeface="Asap"/>
                <a:sym typeface="Asap"/>
              </a:rPr>
              <a:t>Gửi email để đổi mật khẩu nếu lỡ quên mật khẩu</a:t>
            </a:r>
          </a:p>
          <a:p>
            <a:pPr marL="862563" lvl="1" indent="-431282" algn="l">
              <a:lnSpc>
                <a:spcPts val="5593"/>
              </a:lnSpc>
              <a:buFont typeface="Arial"/>
              <a:buChar char="•"/>
            </a:pPr>
            <a:r>
              <a:rPr lang="en-US" sz="3995" spc="91">
                <a:solidFill>
                  <a:srgbClr val="343434"/>
                </a:solidFill>
                <a:latin typeface="Asap"/>
                <a:ea typeface="Asap"/>
                <a:cs typeface="Asap"/>
                <a:sym typeface="Asap"/>
              </a:rPr>
              <a:t>Xóa người dùng</a:t>
            </a:r>
          </a:p>
          <a:p>
            <a:pPr marL="862563" lvl="1" indent="-431282" algn="l">
              <a:lnSpc>
                <a:spcPts val="5593"/>
              </a:lnSpc>
              <a:buFont typeface="Arial"/>
              <a:buChar char="•"/>
            </a:pPr>
            <a:r>
              <a:rPr lang="en-US" sz="3995" spc="91">
                <a:solidFill>
                  <a:srgbClr val="343434"/>
                </a:solidFill>
                <a:latin typeface="Asap"/>
                <a:ea typeface="Asap"/>
                <a:cs typeface="Asap"/>
                <a:sym typeface="Asap"/>
              </a:rPr>
              <a:t>.......</a:t>
            </a:r>
          </a:p>
        </p:txBody>
      </p:sp>
      <p:sp>
        <p:nvSpPr>
          <p:cNvPr id="4" name="TextBox 4"/>
          <p:cNvSpPr txBox="1"/>
          <p:nvPr/>
        </p:nvSpPr>
        <p:spPr>
          <a:xfrm>
            <a:off x="595157" y="612642"/>
            <a:ext cx="16815722" cy="18131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USER MANAGEMENT VÀ PROFILE TRONG FIREBASE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65512" y="204001"/>
            <a:ext cx="6697112" cy="9878998"/>
          </a:xfrm>
          <a:custGeom>
            <a:avLst/>
            <a:gdLst/>
            <a:ahLst/>
            <a:cxnLst/>
            <a:rect l="l" t="t" r="r" b="b"/>
            <a:pathLst>
              <a:path w="6697112" h="9878998">
                <a:moveTo>
                  <a:pt x="0" y="0"/>
                </a:moveTo>
                <a:lnTo>
                  <a:pt x="6697112" y="0"/>
                </a:lnTo>
                <a:lnTo>
                  <a:pt x="6697112" y="9878998"/>
                </a:lnTo>
                <a:lnTo>
                  <a:pt x="0" y="9878998"/>
                </a:lnTo>
                <a:lnTo>
                  <a:pt x="0" y="0"/>
                </a:lnTo>
                <a:close/>
              </a:path>
            </a:pathLst>
          </a:custGeom>
          <a:blipFill>
            <a:blip r:embed="rId4"/>
            <a:stretch>
              <a:fillRect/>
            </a:stretch>
          </a:blipFill>
        </p:spPr>
      </p:sp>
      <p:sp>
        <p:nvSpPr>
          <p:cNvPr id="4" name="TextBox 4"/>
          <p:cNvSpPr txBox="1"/>
          <p:nvPr/>
        </p:nvSpPr>
        <p:spPr>
          <a:xfrm>
            <a:off x="595157" y="2430723"/>
            <a:ext cx="8091643" cy="6771084"/>
          </a:xfrm>
          <a:prstGeom prst="rect">
            <a:avLst/>
          </a:prstGeom>
        </p:spPr>
        <p:txBody>
          <a:bodyPr wrap="square" lIns="0" tIns="0" rIns="0" bIns="0" rtlCol="0" anchor="t">
            <a:spAutoFit/>
          </a:bodyPr>
          <a:lstStyle/>
          <a:p>
            <a:pPr marL="733026" lvl="1" indent="-366513" algn="l">
              <a:lnSpc>
                <a:spcPts val="4753"/>
              </a:lnSpc>
              <a:buFont typeface="Arial"/>
              <a:buChar char="•"/>
            </a:pPr>
            <a:r>
              <a:rPr lang="en-US" sz="3395" spc="78">
                <a:solidFill>
                  <a:srgbClr val="343434"/>
                </a:solidFill>
                <a:latin typeface="Asap"/>
                <a:ea typeface="Asap"/>
                <a:cs typeface="Asap"/>
                <a:sym typeface="Asap"/>
              </a:rPr>
              <a:t>Sử dụng createUserWithEmailAndPassword() của Firebase Auth để tạo tài khoản xác thực</a:t>
            </a:r>
          </a:p>
          <a:p>
            <a:pPr marL="733026" lvl="1" indent="-366513" algn="l">
              <a:lnSpc>
                <a:spcPts val="4753"/>
              </a:lnSpc>
              <a:buFont typeface="Arial"/>
              <a:buChar char="•"/>
            </a:pPr>
            <a:r>
              <a:rPr lang="en-US" sz="3395" spc="78">
                <a:solidFill>
                  <a:srgbClr val="343434"/>
                </a:solidFill>
                <a:latin typeface="Asap"/>
                <a:ea typeface="Asap"/>
                <a:cs typeface="Asap"/>
                <a:sym typeface="Asap"/>
              </a:rPr>
              <a:t>Sau khi tạo thành công, lưu thông tin chi tiết người dùng vào Firestore collection 'users'</a:t>
            </a:r>
          </a:p>
          <a:p>
            <a:pPr marL="733026" lvl="1" indent="-366513" algn="l">
              <a:lnSpc>
                <a:spcPts val="4753"/>
              </a:lnSpc>
              <a:buFont typeface="Arial"/>
              <a:buChar char="•"/>
            </a:pPr>
            <a:r>
              <a:rPr lang="en-US" sz="3395" spc="78">
                <a:solidFill>
                  <a:srgbClr val="343434"/>
                </a:solidFill>
                <a:latin typeface="Asap"/>
                <a:ea typeface="Asap"/>
                <a:cs typeface="Asap"/>
                <a:sym typeface="Asap"/>
              </a:rPr>
              <a:t>Mỗi user có UID duy nhất làm document ID, giúp liên kết giữa Auth và Firestore</a:t>
            </a:r>
          </a:p>
          <a:p>
            <a:pPr algn="l">
              <a:lnSpc>
                <a:spcPts val="4753"/>
              </a:lnSpc>
            </a:pPr>
            <a:endParaRPr lang="en-US" sz="3395" spc="78">
              <a:solidFill>
                <a:srgbClr val="343434"/>
              </a:solidFill>
              <a:latin typeface="Asap"/>
              <a:ea typeface="Asap"/>
              <a:cs typeface="Asap"/>
              <a:sym typeface="Asap"/>
            </a:endParaRPr>
          </a:p>
        </p:txBody>
      </p:sp>
      <p:sp>
        <p:nvSpPr>
          <p:cNvPr id="5" name="TextBox 5"/>
          <p:cNvSpPr txBox="1"/>
          <p:nvPr/>
        </p:nvSpPr>
        <p:spPr>
          <a:xfrm>
            <a:off x="595157" y="612642"/>
            <a:ext cx="16815722"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TẠO NGƯỜI DÙNG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197114" y="1563748"/>
            <a:ext cx="6117280" cy="7708767"/>
          </a:xfrm>
          <a:custGeom>
            <a:avLst/>
            <a:gdLst/>
            <a:ahLst/>
            <a:cxnLst/>
            <a:rect l="l" t="t" r="r" b="b"/>
            <a:pathLst>
              <a:path w="6117280" h="7708767">
                <a:moveTo>
                  <a:pt x="0" y="0"/>
                </a:moveTo>
                <a:lnTo>
                  <a:pt x="6117280" y="0"/>
                </a:lnTo>
                <a:lnTo>
                  <a:pt x="6117280" y="7708767"/>
                </a:lnTo>
                <a:lnTo>
                  <a:pt x="0" y="7708767"/>
                </a:lnTo>
                <a:lnTo>
                  <a:pt x="0" y="0"/>
                </a:lnTo>
                <a:close/>
              </a:path>
            </a:pathLst>
          </a:custGeom>
          <a:blipFill>
            <a:blip r:embed="rId4"/>
            <a:stretch>
              <a:fillRect/>
            </a:stretch>
          </a:blipFill>
        </p:spPr>
      </p:sp>
      <p:sp>
        <p:nvSpPr>
          <p:cNvPr id="4" name="Freeform 4"/>
          <p:cNvSpPr/>
          <p:nvPr/>
        </p:nvSpPr>
        <p:spPr>
          <a:xfrm>
            <a:off x="9409127" y="2829773"/>
            <a:ext cx="8001752" cy="5103158"/>
          </a:xfrm>
          <a:custGeom>
            <a:avLst/>
            <a:gdLst/>
            <a:ahLst/>
            <a:cxnLst/>
            <a:rect l="l" t="t" r="r" b="b"/>
            <a:pathLst>
              <a:path w="8001752" h="5103158">
                <a:moveTo>
                  <a:pt x="0" y="0"/>
                </a:moveTo>
                <a:lnTo>
                  <a:pt x="8001752" y="0"/>
                </a:lnTo>
                <a:lnTo>
                  <a:pt x="8001752" y="5103158"/>
                </a:lnTo>
                <a:lnTo>
                  <a:pt x="0" y="5103158"/>
                </a:lnTo>
                <a:lnTo>
                  <a:pt x="0" y="0"/>
                </a:lnTo>
                <a:close/>
              </a:path>
            </a:pathLst>
          </a:custGeom>
          <a:blipFill>
            <a:blip r:embed="rId5"/>
            <a:stretch>
              <a:fillRect/>
            </a:stretch>
          </a:blipFill>
        </p:spPr>
      </p:sp>
      <p:sp>
        <p:nvSpPr>
          <p:cNvPr id="5" name="TextBox 5"/>
          <p:cNvSpPr txBox="1"/>
          <p:nvPr/>
        </p:nvSpPr>
        <p:spPr>
          <a:xfrm>
            <a:off x="595157" y="612642"/>
            <a:ext cx="16815722"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TẠO NGƯỜI DÙNG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595157" y="612642"/>
            <a:ext cx="86940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HIỂN THỊ THÔNG TIN</a:t>
            </a:r>
          </a:p>
        </p:txBody>
      </p:sp>
      <p:sp>
        <p:nvSpPr>
          <p:cNvPr id="4" name="Freeform 4"/>
          <p:cNvSpPr/>
          <p:nvPr/>
        </p:nvSpPr>
        <p:spPr>
          <a:xfrm>
            <a:off x="5901917" y="2070625"/>
            <a:ext cx="5438974" cy="6945164"/>
          </a:xfrm>
          <a:custGeom>
            <a:avLst/>
            <a:gdLst/>
            <a:ahLst/>
            <a:cxnLst/>
            <a:rect l="l" t="t" r="r" b="b"/>
            <a:pathLst>
              <a:path w="6660647" h="8229600">
                <a:moveTo>
                  <a:pt x="0" y="0"/>
                </a:moveTo>
                <a:lnTo>
                  <a:pt x="6660647" y="0"/>
                </a:lnTo>
                <a:lnTo>
                  <a:pt x="6660647" y="8229600"/>
                </a:lnTo>
                <a:lnTo>
                  <a:pt x="0" y="8229600"/>
                </a:lnTo>
                <a:lnTo>
                  <a:pt x="0" y="0"/>
                </a:lnTo>
                <a:close/>
              </a:path>
            </a:pathLst>
          </a:custGeom>
          <a:blipFill>
            <a:blip r:embed="rId4"/>
            <a:stretch>
              <a:fillRect/>
            </a:stretch>
          </a:blipFill>
        </p:spPr>
      </p:sp>
      <p:sp>
        <p:nvSpPr>
          <p:cNvPr id="5" name="TextBox 5"/>
          <p:cNvSpPr txBox="1"/>
          <p:nvPr/>
        </p:nvSpPr>
        <p:spPr>
          <a:xfrm>
            <a:off x="228600" y="1714500"/>
            <a:ext cx="5348443" cy="8168903"/>
          </a:xfrm>
          <a:prstGeom prst="rect">
            <a:avLst/>
          </a:prstGeom>
        </p:spPr>
        <p:txBody>
          <a:bodyPr wrap="square" lIns="0" tIns="0" rIns="0" bIns="0" rtlCol="0" anchor="t">
            <a:spAutoFit/>
          </a:bodyPr>
          <a:lstStyle/>
          <a:p>
            <a:pPr marL="762365" lvl="1" indent="-381182" algn="l">
              <a:lnSpc>
                <a:spcPts val="4943"/>
              </a:lnSpc>
              <a:buFont typeface="Arial"/>
              <a:buChar char="•"/>
            </a:pPr>
            <a:r>
              <a:rPr lang="en-US" sz="3531" spc="81">
                <a:solidFill>
                  <a:srgbClr val="343434"/>
                </a:solidFill>
                <a:latin typeface="Asap"/>
                <a:ea typeface="Asap"/>
                <a:cs typeface="Asap"/>
                <a:sym typeface="Asap"/>
              </a:rPr>
              <a:t>Truy vấn Firestore bằng collection('users').doc(uid).get() để lấy dữ liệu người dùng</a:t>
            </a:r>
          </a:p>
          <a:p>
            <a:pPr marL="762365" lvl="1" indent="-381182" algn="l">
              <a:lnSpc>
                <a:spcPts val="4943"/>
              </a:lnSpc>
              <a:buFont typeface="Arial"/>
              <a:buChar char="•"/>
            </a:pPr>
            <a:r>
              <a:rPr lang="en-US" sz="3531" spc="81">
                <a:solidFill>
                  <a:srgbClr val="343434"/>
                </a:solidFill>
                <a:latin typeface="Asap"/>
                <a:ea typeface="Asap"/>
                <a:cs typeface="Asap"/>
                <a:sym typeface="Asap"/>
              </a:rPr>
              <a:t>Sử dụng setState() để cập nhật UI với dữ liệu vừa lấy được</a:t>
            </a:r>
          </a:p>
          <a:p>
            <a:pPr marL="762365" lvl="1" indent="-381182" algn="l">
              <a:lnSpc>
                <a:spcPts val="4943"/>
              </a:lnSpc>
              <a:buFont typeface="Arial"/>
              <a:buChar char="•"/>
            </a:pPr>
            <a:r>
              <a:rPr lang="en-US" sz="3531" spc="81">
                <a:solidFill>
                  <a:srgbClr val="343434"/>
                </a:solidFill>
                <a:latin typeface="Asap"/>
                <a:ea typeface="Asap"/>
                <a:cs typeface="Asap"/>
                <a:sym typeface="Asap"/>
              </a:rPr>
              <a:t>Xử lý trường hợp dữ liệu null hoặc không tồn tại bằng toán tử ?? (null-aware)</a:t>
            </a:r>
          </a:p>
          <a:p>
            <a:pPr algn="l">
              <a:lnSpc>
                <a:spcPts val="4943"/>
              </a:lnSpc>
            </a:pPr>
            <a:endParaRPr lang="en-US" sz="3531" spc="81">
              <a:solidFill>
                <a:srgbClr val="343434"/>
              </a:solidFill>
              <a:latin typeface="Asap"/>
              <a:ea typeface="Asap"/>
              <a:cs typeface="Asap"/>
              <a:sym typeface="Asap"/>
            </a:endParaRPr>
          </a:p>
        </p:txBody>
      </p:sp>
      <p:sp>
        <p:nvSpPr>
          <p:cNvPr id="6" name="Freeform 4"/>
          <p:cNvSpPr/>
          <p:nvPr/>
        </p:nvSpPr>
        <p:spPr>
          <a:xfrm>
            <a:off x="11611174" y="1580808"/>
            <a:ext cx="6219627" cy="7924799"/>
          </a:xfrm>
          <a:custGeom>
            <a:avLst/>
            <a:gdLst/>
            <a:ahLst/>
            <a:cxnLst/>
            <a:rect l="l" t="t" r="r" b="b"/>
            <a:pathLst>
              <a:path w="6642873" h="8303591">
                <a:moveTo>
                  <a:pt x="0" y="0"/>
                </a:moveTo>
                <a:lnTo>
                  <a:pt x="6642873" y="0"/>
                </a:lnTo>
                <a:lnTo>
                  <a:pt x="6642873" y="8303591"/>
                </a:lnTo>
                <a:lnTo>
                  <a:pt x="0" y="8303591"/>
                </a:lnTo>
                <a:lnTo>
                  <a:pt x="0" y="0"/>
                </a:lnTo>
                <a:close/>
              </a:path>
            </a:pathLst>
          </a:custGeom>
          <a:blipFill>
            <a:blip r:embed="rId5"/>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882583" y="1758430"/>
            <a:ext cx="5166417" cy="6887650"/>
          </a:xfrm>
          <a:custGeom>
            <a:avLst/>
            <a:gdLst/>
            <a:ahLst/>
            <a:cxnLst/>
            <a:rect l="l" t="t" r="r" b="b"/>
            <a:pathLst>
              <a:path w="6008953" h="7873270">
                <a:moveTo>
                  <a:pt x="0" y="0"/>
                </a:moveTo>
                <a:lnTo>
                  <a:pt x="6008954" y="0"/>
                </a:lnTo>
                <a:lnTo>
                  <a:pt x="6008954" y="7873270"/>
                </a:lnTo>
                <a:lnTo>
                  <a:pt x="0" y="7873270"/>
                </a:lnTo>
                <a:lnTo>
                  <a:pt x="0" y="0"/>
                </a:lnTo>
                <a:close/>
              </a:path>
            </a:pathLst>
          </a:custGeom>
          <a:blipFill>
            <a:blip r:embed="rId4"/>
            <a:stretch>
              <a:fillRect/>
            </a:stretch>
          </a:blipFill>
        </p:spPr>
      </p:sp>
      <p:sp>
        <p:nvSpPr>
          <p:cNvPr id="4" name="TextBox 4"/>
          <p:cNvSpPr txBox="1"/>
          <p:nvPr/>
        </p:nvSpPr>
        <p:spPr>
          <a:xfrm>
            <a:off x="228600" y="1646750"/>
            <a:ext cx="5486400" cy="8168903"/>
          </a:xfrm>
          <a:prstGeom prst="rect">
            <a:avLst/>
          </a:prstGeom>
        </p:spPr>
        <p:txBody>
          <a:bodyPr wrap="square" lIns="0" tIns="0" rIns="0" bIns="0" rtlCol="0" anchor="t">
            <a:spAutoFit/>
          </a:bodyPr>
          <a:lstStyle/>
          <a:p>
            <a:pPr marL="762365" lvl="1" indent="-381182" algn="l">
              <a:lnSpc>
                <a:spcPts val="4943"/>
              </a:lnSpc>
              <a:buFont typeface="Arial"/>
              <a:buChar char="•"/>
            </a:pPr>
            <a:r>
              <a:rPr lang="en-US" sz="3531" spc="81">
                <a:solidFill>
                  <a:srgbClr val="343434"/>
                </a:solidFill>
                <a:latin typeface="Asap"/>
                <a:ea typeface="Asap"/>
                <a:cs typeface="Asap"/>
                <a:sym typeface="Asap"/>
              </a:rPr>
              <a:t>Sử dụng update() để cập nhật các trường cụ thể trong document Firestore</a:t>
            </a:r>
          </a:p>
          <a:p>
            <a:pPr marL="762365" lvl="1" indent="-381182" algn="l">
              <a:lnSpc>
                <a:spcPts val="4943"/>
              </a:lnSpc>
              <a:buFont typeface="Arial"/>
              <a:buChar char="•"/>
            </a:pPr>
            <a:r>
              <a:rPr lang="en-US" sz="3531" spc="81">
                <a:solidFill>
                  <a:srgbClr val="343434"/>
                </a:solidFill>
                <a:latin typeface="Asap"/>
                <a:ea typeface="Asap"/>
                <a:cs typeface="Asap"/>
                <a:sym typeface="Asap"/>
              </a:rPr>
              <a:t>FieldValue.serverTimestamp() tự động ghi nhận thời gian cập nhật từ server</a:t>
            </a:r>
          </a:p>
          <a:p>
            <a:pPr marL="762365" lvl="1" indent="-381182" algn="l">
              <a:lnSpc>
                <a:spcPts val="4943"/>
              </a:lnSpc>
              <a:buFont typeface="Arial"/>
              <a:buChar char="•"/>
            </a:pPr>
            <a:r>
              <a:rPr lang="en-US" sz="3531" spc="81">
                <a:solidFill>
                  <a:srgbClr val="343434"/>
                </a:solidFill>
                <a:latin typeface="Asap"/>
                <a:ea typeface="Asap"/>
                <a:cs typeface="Asap"/>
                <a:sym typeface="Asap"/>
              </a:rPr>
              <a:t>Chỉ cập nhật các trường cần thiết, không ghi đè toàn bộ document</a:t>
            </a:r>
          </a:p>
          <a:p>
            <a:pPr algn="l">
              <a:lnSpc>
                <a:spcPts val="4943"/>
              </a:lnSpc>
            </a:pPr>
            <a:endParaRPr lang="en-US" sz="3531" spc="81">
              <a:solidFill>
                <a:srgbClr val="343434"/>
              </a:solidFill>
              <a:latin typeface="Asap"/>
              <a:ea typeface="Asap"/>
              <a:cs typeface="Asap"/>
              <a:sym typeface="Asap"/>
            </a:endParaRPr>
          </a:p>
        </p:txBody>
      </p:sp>
      <p:sp>
        <p:nvSpPr>
          <p:cNvPr id="5" name="TextBox 5"/>
          <p:cNvSpPr txBox="1"/>
          <p:nvPr/>
        </p:nvSpPr>
        <p:spPr>
          <a:xfrm>
            <a:off x="595157" y="612642"/>
            <a:ext cx="9306048"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CẬP NHẬT THÔNG TIN</a:t>
            </a:r>
          </a:p>
        </p:txBody>
      </p:sp>
      <p:sp>
        <p:nvSpPr>
          <p:cNvPr id="6" name="Freeform 3"/>
          <p:cNvSpPr/>
          <p:nvPr/>
        </p:nvSpPr>
        <p:spPr>
          <a:xfrm>
            <a:off x="11216583" y="1181100"/>
            <a:ext cx="6280596" cy="8042310"/>
          </a:xfrm>
          <a:custGeom>
            <a:avLst/>
            <a:gdLst/>
            <a:ahLst/>
            <a:cxnLst/>
            <a:rect l="l" t="t" r="r" b="b"/>
            <a:pathLst>
              <a:path w="6623366" h="8330723">
                <a:moveTo>
                  <a:pt x="0" y="0"/>
                </a:moveTo>
                <a:lnTo>
                  <a:pt x="6623366" y="0"/>
                </a:lnTo>
                <a:lnTo>
                  <a:pt x="6623366" y="8330723"/>
                </a:lnTo>
                <a:lnTo>
                  <a:pt x="0" y="8330723"/>
                </a:lnTo>
                <a:lnTo>
                  <a:pt x="0" y="0"/>
                </a:lnTo>
                <a:close/>
              </a:path>
            </a:pathLst>
          </a:custGeom>
          <a:blipFill>
            <a:blip r:embed="rId5"/>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595157" y="612642"/>
            <a:ext cx="86940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QUÊN MẬT KHẨU</a:t>
            </a:r>
          </a:p>
        </p:txBody>
      </p:sp>
      <p:sp>
        <p:nvSpPr>
          <p:cNvPr id="4" name="TextBox 4"/>
          <p:cNvSpPr txBox="1"/>
          <p:nvPr/>
        </p:nvSpPr>
        <p:spPr>
          <a:xfrm>
            <a:off x="381000" y="1866900"/>
            <a:ext cx="6095999" cy="7386638"/>
          </a:xfrm>
          <a:prstGeom prst="rect">
            <a:avLst/>
          </a:prstGeom>
        </p:spPr>
        <p:txBody>
          <a:bodyPr wrap="square" lIns="0" tIns="0" rIns="0" bIns="0" rtlCol="0" anchor="t">
            <a:spAutoFit/>
          </a:bodyPr>
          <a:lstStyle/>
          <a:p>
            <a:pPr marL="733026" lvl="1" indent="-366513" algn="l">
              <a:lnSpc>
                <a:spcPts val="4753"/>
              </a:lnSpc>
              <a:buFont typeface="Arial"/>
              <a:buChar char="•"/>
            </a:pPr>
            <a:r>
              <a:rPr lang="en-US" sz="3395" spc="78">
                <a:solidFill>
                  <a:srgbClr val="343434"/>
                </a:solidFill>
                <a:latin typeface="Asap"/>
                <a:ea typeface="Asap"/>
                <a:cs typeface="Asap"/>
                <a:sym typeface="Asap"/>
              </a:rPr>
              <a:t>Hàm sendPasswordResetEmail() gửi link đặt lại mật khẩu tới email đã đăng ký</a:t>
            </a:r>
          </a:p>
          <a:p>
            <a:pPr marL="733026" lvl="1" indent="-366513" algn="l">
              <a:lnSpc>
                <a:spcPts val="4753"/>
              </a:lnSpc>
              <a:buFont typeface="Arial"/>
              <a:buChar char="•"/>
            </a:pPr>
            <a:r>
              <a:rPr lang="en-US" sz="3395" spc="78">
                <a:solidFill>
                  <a:srgbClr val="343434"/>
                </a:solidFill>
                <a:latin typeface="Asap"/>
                <a:ea typeface="Asap"/>
                <a:cs typeface="Asap"/>
                <a:sym typeface="Asap"/>
              </a:rPr>
              <a:t>Firebase tự động xử lý việc tạo token bảo mật và gửi email theo template có sẵn</a:t>
            </a:r>
          </a:p>
          <a:p>
            <a:pPr marL="733026" lvl="1" indent="-366513" algn="l">
              <a:lnSpc>
                <a:spcPts val="4753"/>
              </a:lnSpc>
              <a:buFont typeface="Arial"/>
              <a:buChar char="•"/>
            </a:pPr>
            <a:r>
              <a:rPr lang="en-US" sz="3395" spc="78">
                <a:solidFill>
                  <a:srgbClr val="343434"/>
                </a:solidFill>
                <a:latin typeface="Asap"/>
                <a:ea typeface="Asap"/>
                <a:cs typeface="Asap"/>
                <a:sym typeface="Asap"/>
              </a:rPr>
              <a:t>Người dùng click vào link trong email để truy cập trang đổi mật khẩu của Firebase</a:t>
            </a:r>
          </a:p>
        </p:txBody>
      </p:sp>
      <p:sp>
        <p:nvSpPr>
          <p:cNvPr id="6" name="Freeform 3"/>
          <p:cNvSpPr/>
          <p:nvPr/>
        </p:nvSpPr>
        <p:spPr>
          <a:xfrm>
            <a:off x="6710300" y="1876484"/>
            <a:ext cx="5486401" cy="6010216"/>
          </a:xfrm>
          <a:custGeom>
            <a:avLst/>
            <a:gdLst/>
            <a:ahLst/>
            <a:cxnLst/>
            <a:rect l="l" t="t" r="r" b="b"/>
            <a:pathLst>
              <a:path w="7484913" h="7963692">
                <a:moveTo>
                  <a:pt x="0" y="0"/>
                </a:moveTo>
                <a:lnTo>
                  <a:pt x="7484913" y="0"/>
                </a:lnTo>
                <a:lnTo>
                  <a:pt x="7484913" y="7963692"/>
                </a:lnTo>
                <a:lnTo>
                  <a:pt x="0" y="7963692"/>
                </a:lnTo>
                <a:lnTo>
                  <a:pt x="0" y="0"/>
                </a:lnTo>
                <a:close/>
              </a:path>
            </a:pathLst>
          </a:custGeom>
          <a:blipFill>
            <a:blip r:embed="rId4"/>
            <a:stretch>
              <a:fillRect/>
            </a:stretch>
          </a:blipFill>
        </p:spPr>
      </p:sp>
      <p:sp>
        <p:nvSpPr>
          <p:cNvPr id="7" name="Freeform 4"/>
          <p:cNvSpPr/>
          <p:nvPr/>
        </p:nvSpPr>
        <p:spPr>
          <a:xfrm>
            <a:off x="12430002" y="2671792"/>
            <a:ext cx="5117190" cy="4419600"/>
          </a:xfrm>
          <a:custGeom>
            <a:avLst/>
            <a:gdLst/>
            <a:ahLst/>
            <a:cxnLst/>
            <a:rect l="l" t="t" r="r" b="b"/>
            <a:pathLst>
              <a:path w="7140298" h="5905761">
                <a:moveTo>
                  <a:pt x="0" y="0"/>
                </a:moveTo>
                <a:lnTo>
                  <a:pt x="7140299" y="0"/>
                </a:lnTo>
                <a:lnTo>
                  <a:pt x="7140299" y="5905761"/>
                </a:lnTo>
                <a:lnTo>
                  <a:pt x="0" y="5905761"/>
                </a:lnTo>
                <a:lnTo>
                  <a:pt x="0" y="0"/>
                </a:lnTo>
                <a:close/>
              </a:path>
            </a:pathLst>
          </a:custGeom>
          <a:blipFill>
            <a:blip r:embed="rId5"/>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602413" y="170342"/>
            <a:ext cx="6785247" cy="9797111"/>
          </a:xfrm>
          <a:custGeom>
            <a:avLst/>
            <a:gdLst/>
            <a:ahLst/>
            <a:cxnLst/>
            <a:rect l="l" t="t" r="r" b="b"/>
            <a:pathLst>
              <a:path w="6785247" h="9797111">
                <a:moveTo>
                  <a:pt x="0" y="0"/>
                </a:moveTo>
                <a:lnTo>
                  <a:pt x="6785248" y="0"/>
                </a:lnTo>
                <a:lnTo>
                  <a:pt x="6785248" y="9797111"/>
                </a:lnTo>
                <a:lnTo>
                  <a:pt x="0" y="9797111"/>
                </a:lnTo>
                <a:lnTo>
                  <a:pt x="0" y="0"/>
                </a:lnTo>
                <a:close/>
              </a:path>
            </a:pathLst>
          </a:custGeom>
          <a:blipFill>
            <a:blip r:embed="rId4"/>
            <a:stretch>
              <a:fillRect t="-703" b="-703"/>
            </a:stretch>
          </a:blipFill>
        </p:spPr>
      </p:sp>
      <p:sp>
        <p:nvSpPr>
          <p:cNvPr id="4" name="TextBox 4"/>
          <p:cNvSpPr txBox="1"/>
          <p:nvPr/>
        </p:nvSpPr>
        <p:spPr>
          <a:xfrm>
            <a:off x="595157" y="612642"/>
            <a:ext cx="86940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QUÊN MẬT KHẨU</a:t>
            </a:r>
          </a:p>
        </p:txBody>
      </p:sp>
      <p:sp>
        <p:nvSpPr>
          <p:cNvPr id="5" name="TextBox 4"/>
          <p:cNvSpPr txBox="1"/>
          <p:nvPr/>
        </p:nvSpPr>
        <p:spPr>
          <a:xfrm>
            <a:off x="172563" y="3837790"/>
            <a:ext cx="8534400" cy="2462213"/>
          </a:xfrm>
          <a:prstGeom prst="rect">
            <a:avLst/>
          </a:prstGeom>
        </p:spPr>
        <p:txBody>
          <a:bodyPr wrap="square" lIns="0" tIns="0" rIns="0" bIns="0" rtlCol="0" anchor="t">
            <a:spAutoFit/>
          </a:bodyPr>
          <a:lstStyle/>
          <a:p>
            <a:pPr marL="733026" lvl="1" indent="-366513" algn="l">
              <a:lnSpc>
                <a:spcPts val="4753"/>
              </a:lnSpc>
              <a:buFont typeface="Arial"/>
              <a:buChar char="•"/>
            </a:pPr>
            <a:r>
              <a:rPr lang="en-US" sz="3395" spc="78" smtClean="0">
                <a:solidFill>
                  <a:srgbClr val="343434"/>
                </a:solidFill>
                <a:latin typeface="Asap"/>
                <a:ea typeface="Asap"/>
                <a:cs typeface="Asap"/>
                <a:sym typeface="Asap"/>
              </a:rPr>
              <a:t>Khi người dung bấm Quên mật khẩu, hệ thống sẽ hỏi để người dung xác minh là hệ thống sẽ gửi email đặt lại mật khẩu đến email của người dùng.</a:t>
            </a:r>
            <a:endParaRPr lang="en-US" sz="3395" spc="78">
              <a:solidFill>
                <a:srgbClr val="343434"/>
              </a:solidFill>
              <a:latin typeface="Asap"/>
              <a:ea typeface="Asap"/>
              <a:cs typeface="Asap"/>
              <a:sym typeface="As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218332" y="1028700"/>
            <a:ext cx="3701593" cy="4723610"/>
          </a:xfrm>
          <a:custGeom>
            <a:avLst/>
            <a:gdLst/>
            <a:ahLst/>
            <a:cxnLst/>
            <a:rect l="l" t="t" r="r" b="b"/>
            <a:pathLst>
              <a:path w="3701593" h="4723610">
                <a:moveTo>
                  <a:pt x="0" y="0"/>
                </a:moveTo>
                <a:lnTo>
                  <a:pt x="3701593" y="0"/>
                </a:lnTo>
                <a:lnTo>
                  <a:pt x="3701593" y="4723610"/>
                </a:lnTo>
                <a:lnTo>
                  <a:pt x="0" y="47236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9456031" y="3983289"/>
            <a:ext cx="3718302" cy="2393234"/>
          </a:xfrm>
          <a:custGeom>
            <a:avLst/>
            <a:gdLst/>
            <a:ahLst/>
            <a:cxnLst/>
            <a:rect l="l" t="t" r="r" b="b"/>
            <a:pathLst>
              <a:path w="3718302" h="2393234">
                <a:moveTo>
                  <a:pt x="0" y="0"/>
                </a:moveTo>
                <a:lnTo>
                  <a:pt x="3718301" y="0"/>
                </a:lnTo>
                <a:lnTo>
                  <a:pt x="3718301" y="2393234"/>
                </a:lnTo>
                <a:lnTo>
                  <a:pt x="0" y="23932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4377104" y="2271673"/>
            <a:ext cx="2882196" cy="3943304"/>
          </a:xfrm>
          <a:custGeom>
            <a:avLst/>
            <a:gdLst/>
            <a:ahLst/>
            <a:cxnLst/>
            <a:rect l="l" t="t" r="r" b="b"/>
            <a:pathLst>
              <a:path w="2882196" h="3943304">
                <a:moveTo>
                  <a:pt x="0" y="0"/>
                </a:moveTo>
                <a:lnTo>
                  <a:pt x="2882196" y="0"/>
                </a:lnTo>
                <a:lnTo>
                  <a:pt x="2882196" y="3943303"/>
                </a:lnTo>
                <a:lnTo>
                  <a:pt x="0" y="394330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028700" y="219590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FD5A4"/>
          </a:solidFill>
          <a:ln w="28575" cap="sq">
            <a:solidFill>
              <a:srgbClr val="000000"/>
            </a:solidFill>
            <a:prstDash val="solid"/>
            <a:miter/>
          </a:ln>
        </p:spPr>
      </p:sp>
      <p:sp>
        <p:nvSpPr>
          <p:cNvPr id="10" name="Freeform 10"/>
          <p:cNvSpPr/>
          <p:nvPr/>
        </p:nvSpPr>
        <p:spPr>
          <a:xfrm>
            <a:off x="1028700" y="3301266"/>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3" name="Freeform 13"/>
          <p:cNvSpPr/>
          <p:nvPr/>
        </p:nvSpPr>
        <p:spPr>
          <a:xfrm>
            <a:off x="1028700" y="440663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6" name="Freeform 16"/>
          <p:cNvSpPr/>
          <p:nvPr/>
        </p:nvSpPr>
        <p:spPr>
          <a:xfrm>
            <a:off x="1028700" y="5535414"/>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9" name="Freeform 19"/>
          <p:cNvSpPr/>
          <p:nvPr/>
        </p:nvSpPr>
        <p:spPr>
          <a:xfrm>
            <a:off x="1028700" y="662525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2" name="Freeform 22"/>
          <p:cNvSpPr/>
          <p:nvPr/>
        </p:nvSpPr>
        <p:spPr>
          <a:xfrm>
            <a:off x="1028700" y="775319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4" name="Freeform 24"/>
          <p:cNvSpPr/>
          <p:nvPr/>
        </p:nvSpPr>
        <p:spPr>
          <a:xfrm>
            <a:off x="9351256" y="6845851"/>
            <a:ext cx="2051015" cy="2051015"/>
          </a:xfrm>
          <a:custGeom>
            <a:avLst/>
            <a:gdLst/>
            <a:ahLst/>
            <a:cxnLst/>
            <a:rect l="l" t="t" r="r" b="b"/>
            <a:pathLst>
              <a:path w="2051015" h="2051015">
                <a:moveTo>
                  <a:pt x="0" y="0"/>
                </a:moveTo>
                <a:lnTo>
                  <a:pt x="2051014" y="0"/>
                </a:lnTo>
                <a:lnTo>
                  <a:pt x="2051014" y="2051015"/>
                </a:lnTo>
                <a:lnTo>
                  <a:pt x="0" y="2051015"/>
                </a:lnTo>
                <a:lnTo>
                  <a:pt x="0" y="0"/>
                </a:lnTo>
                <a:close/>
              </a:path>
            </a:pathLst>
          </a:custGeom>
          <a:blipFill>
            <a:blip r:embed="rId10"/>
            <a:stretch>
              <a:fillRect/>
            </a:stretch>
          </a:blipFill>
        </p:spPr>
      </p:sp>
      <p:sp>
        <p:nvSpPr>
          <p:cNvPr id="25" name="Freeform 25"/>
          <p:cNvSpPr/>
          <p:nvPr/>
        </p:nvSpPr>
        <p:spPr>
          <a:xfrm>
            <a:off x="12324756" y="6845851"/>
            <a:ext cx="2051015" cy="2051015"/>
          </a:xfrm>
          <a:custGeom>
            <a:avLst/>
            <a:gdLst/>
            <a:ahLst/>
            <a:cxnLst/>
            <a:rect l="l" t="t" r="r" b="b"/>
            <a:pathLst>
              <a:path w="2051015" h="2051015">
                <a:moveTo>
                  <a:pt x="0" y="0"/>
                </a:moveTo>
                <a:lnTo>
                  <a:pt x="2051015" y="0"/>
                </a:lnTo>
                <a:lnTo>
                  <a:pt x="2051015" y="2051015"/>
                </a:lnTo>
                <a:lnTo>
                  <a:pt x="0" y="2051015"/>
                </a:lnTo>
                <a:lnTo>
                  <a:pt x="0" y="0"/>
                </a:lnTo>
                <a:close/>
              </a:path>
            </a:pathLst>
          </a:custGeom>
          <a:blipFill>
            <a:blip r:embed="rId11"/>
            <a:stretch>
              <a:fillRect/>
            </a:stretch>
          </a:blipFill>
        </p:spPr>
      </p:sp>
      <p:sp>
        <p:nvSpPr>
          <p:cNvPr id="26" name="Freeform 26"/>
          <p:cNvSpPr/>
          <p:nvPr/>
        </p:nvSpPr>
        <p:spPr>
          <a:xfrm>
            <a:off x="11402270" y="7621593"/>
            <a:ext cx="852676" cy="868466"/>
          </a:xfrm>
          <a:custGeom>
            <a:avLst/>
            <a:gdLst/>
            <a:ahLst/>
            <a:cxnLst/>
            <a:rect l="l" t="t" r="r" b="b"/>
            <a:pathLst>
              <a:path w="852676" h="868466">
                <a:moveTo>
                  <a:pt x="0" y="0"/>
                </a:moveTo>
                <a:lnTo>
                  <a:pt x="852676" y="0"/>
                </a:lnTo>
                <a:lnTo>
                  <a:pt x="852676" y="868466"/>
                </a:lnTo>
                <a:lnTo>
                  <a:pt x="0" y="86846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7" name="Freeform 27"/>
          <p:cNvSpPr/>
          <p:nvPr/>
        </p:nvSpPr>
        <p:spPr>
          <a:xfrm>
            <a:off x="14375771" y="7820877"/>
            <a:ext cx="971050" cy="524750"/>
          </a:xfrm>
          <a:custGeom>
            <a:avLst/>
            <a:gdLst/>
            <a:ahLst/>
            <a:cxnLst/>
            <a:rect l="l" t="t" r="r" b="b"/>
            <a:pathLst>
              <a:path w="971050" h="524750">
                <a:moveTo>
                  <a:pt x="0" y="0"/>
                </a:moveTo>
                <a:lnTo>
                  <a:pt x="971050" y="0"/>
                </a:lnTo>
                <a:lnTo>
                  <a:pt x="971050" y="524750"/>
                </a:lnTo>
                <a:lnTo>
                  <a:pt x="0" y="52475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8" name="Freeform 28"/>
          <p:cNvSpPr/>
          <p:nvPr/>
        </p:nvSpPr>
        <p:spPr>
          <a:xfrm>
            <a:off x="15661146" y="6842658"/>
            <a:ext cx="1889871" cy="2054207"/>
          </a:xfrm>
          <a:custGeom>
            <a:avLst/>
            <a:gdLst/>
            <a:ahLst/>
            <a:cxnLst/>
            <a:rect l="l" t="t" r="r" b="b"/>
            <a:pathLst>
              <a:path w="1889871" h="2054207">
                <a:moveTo>
                  <a:pt x="0" y="0"/>
                </a:moveTo>
                <a:lnTo>
                  <a:pt x="1889871" y="0"/>
                </a:lnTo>
                <a:lnTo>
                  <a:pt x="1889871" y="2054208"/>
                </a:lnTo>
                <a:lnTo>
                  <a:pt x="0" y="2054208"/>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29" name="TextBox 29"/>
          <p:cNvSpPr txBox="1"/>
          <p:nvPr/>
        </p:nvSpPr>
        <p:spPr>
          <a:xfrm>
            <a:off x="595157" y="612642"/>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NỘI DUNG</a:t>
            </a:r>
          </a:p>
        </p:txBody>
      </p:sp>
      <p:sp>
        <p:nvSpPr>
          <p:cNvPr id="30" name="TextBox 8"/>
          <p:cNvSpPr txBox="1"/>
          <p:nvPr/>
        </p:nvSpPr>
        <p:spPr>
          <a:xfrm>
            <a:off x="1028700" y="2048218"/>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Giới thiệu Firebase Authentication</a:t>
            </a:r>
          </a:p>
        </p:txBody>
      </p:sp>
      <p:sp>
        <p:nvSpPr>
          <p:cNvPr id="31" name="TextBox 11"/>
          <p:cNvSpPr txBox="1"/>
          <p:nvPr/>
        </p:nvSpPr>
        <p:spPr>
          <a:xfrm>
            <a:off x="1028700" y="3150207"/>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Email/Password Login</a:t>
            </a:r>
          </a:p>
        </p:txBody>
      </p:sp>
      <p:sp>
        <p:nvSpPr>
          <p:cNvPr id="32" name="TextBox 14"/>
          <p:cNvSpPr txBox="1"/>
          <p:nvPr/>
        </p:nvSpPr>
        <p:spPr>
          <a:xfrm>
            <a:off x="1028700" y="425760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Social login (Google, Facebook)</a:t>
            </a:r>
          </a:p>
        </p:txBody>
      </p:sp>
      <p:sp>
        <p:nvSpPr>
          <p:cNvPr id="33" name="TextBox 17"/>
          <p:cNvSpPr txBox="1"/>
          <p:nvPr/>
        </p:nvSpPr>
        <p:spPr>
          <a:xfrm>
            <a:off x="1028700" y="5364551"/>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User management và profile</a:t>
            </a:r>
          </a:p>
        </p:txBody>
      </p:sp>
      <p:sp>
        <p:nvSpPr>
          <p:cNvPr id="34" name="TextBox 20"/>
          <p:cNvSpPr txBox="1"/>
          <p:nvPr/>
        </p:nvSpPr>
        <p:spPr>
          <a:xfrm>
            <a:off x="1028700" y="647622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Security best practices</a:t>
            </a:r>
          </a:p>
        </p:txBody>
      </p:sp>
      <p:sp>
        <p:nvSpPr>
          <p:cNvPr id="35" name="TextBox 23"/>
          <p:cNvSpPr txBox="1"/>
          <p:nvPr/>
        </p:nvSpPr>
        <p:spPr>
          <a:xfrm>
            <a:off x="1028700" y="7604162"/>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Tổng kết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542765" y="1733191"/>
            <a:ext cx="5467049" cy="7993293"/>
          </a:xfrm>
          <a:custGeom>
            <a:avLst/>
            <a:gdLst/>
            <a:ahLst/>
            <a:cxnLst/>
            <a:rect l="l" t="t" r="r" b="b"/>
            <a:pathLst>
              <a:path w="5467049" h="7993293">
                <a:moveTo>
                  <a:pt x="0" y="0"/>
                </a:moveTo>
                <a:lnTo>
                  <a:pt x="5467050" y="0"/>
                </a:lnTo>
                <a:lnTo>
                  <a:pt x="5467050" y="7993292"/>
                </a:lnTo>
                <a:lnTo>
                  <a:pt x="0" y="7993292"/>
                </a:lnTo>
                <a:lnTo>
                  <a:pt x="0" y="0"/>
                </a:lnTo>
                <a:close/>
              </a:path>
            </a:pathLst>
          </a:custGeom>
          <a:blipFill>
            <a:blip r:embed="rId4"/>
            <a:stretch>
              <a:fillRect/>
            </a:stretch>
          </a:blipFill>
        </p:spPr>
      </p:sp>
      <p:sp>
        <p:nvSpPr>
          <p:cNvPr id="4" name="Freeform 4"/>
          <p:cNvSpPr/>
          <p:nvPr/>
        </p:nvSpPr>
        <p:spPr>
          <a:xfrm>
            <a:off x="10424168" y="1028700"/>
            <a:ext cx="5629249" cy="5577005"/>
          </a:xfrm>
          <a:custGeom>
            <a:avLst/>
            <a:gdLst/>
            <a:ahLst/>
            <a:cxnLst/>
            <a:rect l="l" t="t" r="r" b="b"/>
            <a:pathLst>
              <a:path w="5629249" h="5577005">
                <a:moveTo>
                  <a:pt x="0" y="0"/>
                </a:moveTo>
                <a:lnTo>
                  <a:pt x="5629249" y="0"/>
                </a:lnTo>
                <a:lnTo>
                  <a:pt x="5629249" y="5577005"/>
                </a:lnTo>
                <a:lnTo>
                  <a:pt x="0" y="5577005"/>
                </a:lnTo>
                <a:lnTo>
                  <a:pt x="0" y="0"/>
                </a:lnTo>
                <a:close/>
              </a:path>
            </a:pathLst>
          </a:custGeom>
          <a:blipFill>
            <a:blip r:embed="rId5"/>
            <a:stretch>
              <a:fillRect/>
            </a:stretch>
          </a:blipFill>
        </p:spPr>
      </p:sp>
      <p:sp>
        <p:nvSpPr>
          <p:cNvPr id="5" name="Freeform 5"/>
          <p:cNvSpPr/>
          <p:nvPr/>
        </p:nvSpPr>
        <p:spPr>
          <a:xfrm>
            <a:off x="8564358" y="6746531"/>
            <a:ext cx="9348869" cy="2979952"/>
          </a:xfrm>
          <a:custGeom>
            <a:avLst/>
            <a:gdLst/>
            <a:ahLst/>
            <a:cxnLst/>
            <a:rect l="l" t="t" r="r" b="b"/>
            <a:pathLst>
              <a:path w="9348869" h="2979952">
                <a:moveTo>
                  <a:pt x="0" y="0"/>
                </a:moveTo>
                <a:lnTo>
                  <a:pt x="9348869" y="0"/>
                </a:lnTo>
                <a:lnTo>
                  <a:pt x="9348869" y="2979952"/>
                </a:lnTo>
                <a:lnTo>
                  <a:pt x="0" y="2979952"/>
                </a:lnTo>
                <a:lnTo>
                  <a:pt x="0" y="0"/>
                </a:lnTo>
                <a:close/>
              </a:path>
            </a:pathLst>
          </a:custGeom>
          <a:blipFill>
            <a:blip r:embed="rId6"/>
            <a:stretch>
              <a:fillRect/>
            </a:stretch>
          </a:blipFill>
        </p:spPr>
      </p:sp>
      <p:sp>
        <p:nvSpPr>
          <p:cNvPr id="6" name="TextBox 6"/>
          <p:cNvSpPr txBox="1"/>
          <p:nvPr/>
        </p:nvSpPr>
        <p:spPr>
          <a:xfrm>
            <a:off x="595157" y="612642"/>
            <a:ext cx="86940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QUÊN MẬT KHẨU</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576634" y="1990452"/>
            <a:ext cx="5650355" cy="6781800"/>
          </a:xfrm>
          <a:custGeom>
            <a:avLst/>
            <a:gdLst/>
            <a:ahLst/>
            <a:cxnLst/>
            <a:rect l="l" t="t" r="r" b="b"/>
            <a:pathLst>
              <a:path w="7128576" h="8490925">
                <a:moveTo>
                  <a:pt x="0" y="0"/>
                </a:moveTo>
                <a:lnTo>
                  <a:pt x="7128576" y="0"/>
                </a:lnTo>
                <a:lnTo>
                  <a:pt x="7128576" y="8490926"/>
                </a:lnTo>
                <a:lnTo>
                  <a:pt x="0" y="8490926"/>
                </a:lnTo>
                <a:lnTo>
                  <a:pt x="0" y="0"/>
                </a:lnTo>
                <a:close/>
              </a:path>
            </a:pathLst>
          </a:custGeom>
          <a:blipFill>
            <a:blip r:embed="rId4"/>
            <a:stretch>
              <a:fillRect/>
            </a:stretch>
          </a:blipFill>
        </p:spPr>
      </p:sp>
      <p:sp>
        <p:nvSpPr>
          <p:cNvPr id="4" name="TextBox 4"/>
          <p:cNvSpPr txBox="1"/>
          <p:nvPr/>
        </p:nvSpPr>
        <p:spPr>
          <a:xfrm>
            <a:off x="192024" y="1688033"/>
            <a:ext cx="5257800" cy="7386638"/>
          </a:xfrm>
          <a:prstGeom prst="rect">
            <a:avLst/>
          </a:prstGeom>
        </p:spPr>
        <p:txBody>
          <a:bodyPr wrap="square" lIns="0" tIns="0" rIns="0" bIns="0" rtlCol="0" anchor="t">
            <a:spAutoFit/>
          </a:bodyPr>
          <a:lstStyle/>
          <a:p>
            <a:pPr marL="733026" lvl="1" indent="-366513" algn="l">
              <a:lnSpc>
                <a:spcPts val="4753"/>
              </a:lnSpc>
              <a:buFont typeface="Arial"/>
              <a:buChar char="•"/>
            </a:pPr>
            <a:r>
              <a:rPr lang="en-US" sz="3395" spc="78">
                <a:solidFill>
                  <a:srgbClr val="343434"/>
                </a:solidFill>
                <a:latin typeface="Asap"/>
                <a:ea typeface="Asap"/>
                <a:cs typeface="Asap"/>
                <a:sym typeface="Asap"/>
              </a:rPr>
              <a:t>Firebase Auth cung cấp sendEmailVerification() để gửi link xác thực tới email người dùng</a:t>
            </a:r>
          </a:p>
          <a:p>
            <a:pPr marL="733026" lvl="1" indent="-366513" algn="l">
              <a:lnSpc>
                <a:spcPts val="4753"/>
              </a:lnSpc>
              <a:buFont typeface="Arial"/>
              <a:buChar char="•"/>
            </a:pPr>
            <a:r>
              <a:rPr lang="en-US" sz="3395" spc="78">
                <a:solidFill>
                  <a:srgbClr val="343434"/>
                </a:solidFill>
                <a:latin typeface="Asap"/>
                <a:ea typeface="Asap"/>
                <a:cs typeface="Asap"/>
                <a:sym typeface="Asap"/>
              </a:rPr>
              <a:t>Kiểm tra trạng thái user.emailVerified để biết email đã được xác thực chưa</a:t>
            </a:r>
          </a:p>
          <a:p>
            <a:pPr marL="733026" lvl="1" indent="-366513" algn="l">
              <a:lnSpc>
                <a:spcPts val="4753"/>
              </a:lnSpc>
              <a:buFont typeface="Arial"/>
              <a:buChar char="•"/>
            </a:pPr>
            <a:r>
              <a:rPr lang="en-US" sz="3395" spc="78">
                <a:solidFill>
                  <a:srgbClr val="343434"/>
                </a:solidFill>
                <a:latin typeface="Asap"/>
                <a:ea typeface="Asap"/>
                <a:cs typeface="Asap"/>
                <a:sym typeface="Asap"/>
              </a:rPr>
              <a:t>Người dùng click vào link trong email để hoàn tất xác </a:t>
            </a:r>
            <a:r>
              <a:rPr lang="en-US" sz="3395" spc="78" smtClean="0">
                <a:solidFill>
                  <a:srgbClr val="343434"/>
                </a:solidFill>
                <a:latin typeface="Asap"/>
                <a:ea typeface="Asap"/>
                <a:cs typeface="Asap"/>
                <a:sym typeface="Asap"/>
              </a:rPr>
              <a:t>thực.</a:t>
            </a:r>
            <a:endParaRPr lang="en-US" sz="3395" spc="78">
              <a:solidFill>
                <a:srgbClr val="343434"/>
              </a:solidFill>
              <a:latin typeface="Asap"/>
              <a:ea typeface="Asap"/>
              <a:cs typeface="Asap"/>
              <a:sym typeface="Asap"/>
            </a:endParaRPr>
          </a:p>
        </p:txBody>
      </p:sp>
      <p:sp>
        <p:nvSpPr>
          <p:cNvPr id="5" name="TextBox 5"/>
          <p:cNvSpPr txBox="1"/>
          <p:nvPr/>
        </p:nvSpPr>
        <p:spPr>
          <a:xfrm>
            <a:off x="595157" y="612642"/>
            <a:ext cx="86940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XÁC MINH EMAIL</a:t>
            </a:r>
          </a:p>
        </p:txBody>
      </p:sp>
      <p:sp>
        <p:nvSpPr>
          <p:cNvPr id="6" name="Freeform 3"/>
          <p:cNvSpPr/>
          <p:nvPr/>
        </p:nvSpPr>
        <p:spPr>
          <a:xfrm>
            <a:off x="11353799" y="1228452"/>
            <a:ext cx="6248401" cy="8305800"/>
          </a:xfrm>
          <a:custGeom>
            <a:avLst/>
            <a:gdLst/>
            <a:ahLst/>
            <a:cxnLst/>
            <a:rect l="l" t="t" r="r" b="b"/>
            <a:pathLst>
              <a:path w="7771833" h="9752235">
                <a:moveTo>
                  <a:pt x="0" y="0"/>
                </a:moveTo>
                <a:lnTo>
                  <a:pt x="7771832" y="0"/>
                </a:lnTo>
                <a:lnTo>
                  <a:pt x="7771832" y="9752236"/>
                </a:lnTo>
                <a:lnTo>
                  <a:pt x="0" y="9752236"/>
                </a:lnTo>
                <a:lnTo>
                  <a:pt x="0" y="0"/>
                </a:lnTo>
                <a:close/>
              </a:path>
            </a:pathLst>
          </a:custGeom>
          <a:blipFill>
            <a:blip r:embed="rId5"/>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071045" y="1809224"/>
            <a:ext cx="5660058" cy="4561838"/>
          </a:xfrm>
          <a:custGeom>
            <a:avLst/>
            <a:gdLst/>
            <a:ahLst/>
            <a:cxnLst/>
            <a:rect l="l" t="t" r="r" b="b"/>
            <a:pathLst>
              <a:path w="5660058" h="4561838">
                <a:moveTo>
                  <a:pt x="0" y="0"/>
                </a:moveTo>
                <a:lnTo>
                  <a:pt x="5660058" y="0"/>
                </a:lnTo>
                <a:lnTo>
                  <a:pt x="5660058" y="4561839"/>
                </a:lnTo>
                <a:lnTo>
                  <a:pt x="0" y="4561839"/>
                </a:lnTo>
                <a:lnTo>
                  <a:pt x="0" y="0"/>
                </a:lnTo>
                <a:close/>
              </a:path>
            </a:pathLst>
          </a:custGeom>
          <a:blipFill>
            <a:blip r:embed="rId4"/>
            <a:stretch>
              <a:fillRect/>
            </a:stretch>
          </a:blipFill>
        </p:spPr>
      </p:sp>
      <p:sp>
        <p:nvSpPr>
          <p:cNvPr id="4" name="Freeform 4"/>
          <p:cNvSpPr/>
          <p:nvPr/>
        </p:nvSpPr>
        <p:spPr>
          <a:xfrm>
            <a:off x="2224766" y="6628238"/>
            <a:ext cx="5352615" cy="3048186"/>
          </a:xfrm>
          <a:custGeom>
            <a:avLst/>
            <a:gdLst/>
            <a:ahLst/>
            <a:cxnLst/>
            <a:rect l="l" t="t" r="r" b="b"/>
            <a:pathLst>
              <a:path w="5352615" h="3048186">
                <a:moveTo>
                  <a:pt x="0" y="0"/>
                </a:moveTo>
                <a:lnTo>
                  <a:pt x="5352615" y="0"/>
                </a:lnTo>
                <a:lnTo>
                  <a:pt x="5352615" y="3048186"/>
                </a:lnTo>
                <a:lnTo>
                  <a:pt x="0" y="3048186"/>
                </a:lnTo>
                <a:lnTo>
                  <a:pt x="0" y="0"/>
                </a:lnTo>
                <a:close/>
              </a:path>
            </a:pathLst>
          </a:custGeom>
          <a:blipFill>
            <a:blip r:embed="rId5"/>
            <a:stretch>
              <a:fillRect/>
            </a:stretch>
          </a:blipFill>
        </p:spPr>
      </p:sp>
      <p:sp>
        <p:nvSpPr>
          <p:cNvPr id="5" name="Freeform 5"/>
          <p:cNvSpPr/>
          <p:nvPr/>
        </p:nvSpPr>
        <p:spPr>
          <a:xfrm>
            <a:off x="8906148" y="293450"/>
            <a:ext cx="7684271" cy="9700100"/>
          </a:xfrm>
          <a:custGeom>
            <a:avLst/>
            <a:gdLst/>
            <a:ahLst/>
            <a:cxnLst/>
            <a:rect l="l" t="t" r="r" b="b"/>
            <a:pathLst>
              <a:path w="7684271" h="9700100">
                <a:moveTo>
                  <a:pt x="0" y="0"/>
                </a:moveTo>
                <a:lnTo>
                  <a:pt x="7684271" y="0"/>
                </a:lnTo>
                <a:lnTo>
                  <a:pt x="7684271" y="9700100"/>
                </a:lnTo>
                <a:lnTo>
                  <a:pt x="0" y="9700100"/>
                </a:lnTo>
                <a:lnTo>
                  <a:pt x="0" y="0"/>
                </a:lnTo>
                <a:close/>
              </a:path>
            </a:pathLst>
          </a:custGeom>
          <a:blipFill>
            <a:blip r:embed="rId6"/>
            <a:stretch>
              <a:fillRect/>
            </a:stretch>
          </a:blipFill>
        </p:spPr>
      </p:sp>
      <p:sp>
        <p:nvSpPr>
          <p:cNvPr id="6" name="TextBox 6"/>
          <p:cNvSpPr txBox="1"/>
          <p:nvPr/>
        </p:nvSpPr>
        <p:spPr>
          <a:xfrm>
            <a:off x="595157" y="612642"/>
            <a:ext cx="86940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XÁC MINH EMAIL</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595157" y="612642"/>
            <a:ext cx="86940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XÓA NGƯỜI DÙNG</a:t>
            </a:r>
          </a:p>
        </p:txBody>
      </p:sp>
      <p:sp>
        <p:nvSpPr>
          <p:cNvPr id="4" name="TextBox 4"/>
          <p:cNvSpPr txBox="1"/>
          <p:nvPr/>
        </p:nvSpPr>
        <p:spPr>
          <a:xfrm>
            <a:off x="182687" y="1940775"/>
            <a:ext cx="5838288" cy="6846170"/>
          </a:xfrm>
          <a:prstGeom prst="rect">
            <a:avLst/>
          </a:prstGeom>
        </p:spPr>
        <p:txBody>
          <a:bodyPr wrap="square" lIns="0" tIns="0" rIns="0" bIns="0" rtlCol="0" anchor="t">
            <a:spAutoFit/>
          </a:bodyPr>
          <a:lstStyle/>
          <a:p>
            <a:pPr marL="841168" lvl="1" indent="-420584" algn="l">
              <a:lnSpc>
                <a:spcPts val="4900"/>
              </a:lnSpc>
              <a:buFont typeface="Arial"/>
              <a:buChar char="•"/>
            </a:pPr>
            <a:r>
              <a:rPr lang="en-US" sz="3200" spc="89">
                <a:solidFill>
                  <a:srgbClr val="343434"/>
                </a:solidFill>
                <a:latin typeface="Asap"/>
                <a:ea typeface="Asap"/>
                <a:cs typeface="Asap"/>
                <a:sym typeface="Asap"/>
              </a:rPr>
              <a:t>Xóa người dùng cần thực hiện 2 bước: xóa document trong Firestore và xóa tài khoản Auth</a:t>
            </a:r>
          </a:p>
          <a:p>
            <a:pPr marL="841168" lvl="1" indent="-420584" algn="l">
              <a:lnSpc>
                <a:spcPts val="4900"/>
              </a:lnSpc>
              <a:buFont typeface="Arial"/>
              <a:buChar char="•"/>
            </a:pPr>
            <a:r>
              <a:rPr lang="en-US" sz="3200" spc="89">
                <a:solidFill>
                  <a:srgbClr val="343434"/>
                </a:solidFill>
                <a:latin typeface="Asap"/>
                <a:ea typeface="Asap"/>
                <a:cs typeface="Asap"/>
                <a:sym typeface="Asap"/>
              </a:rPr>
              <a:t>Sử dụng user.delete() để xóa vĩnh viễn tài khoản khỏi Firebase Authentication</a:t>
            </a:r>
          </a:p>
          <a:p>
            <a:pPr marL="841168" lvl="1" indent="-420584" algn="l">
              <a:lnSpc>
                <a:spcPts val="4900"/>
              </a:lnSpc>
              <a:buFont typeface="Arial"/>
              <a:buChar char="•"/>
            </a:pPr>
            <a:r>
              <a:rPr lang="en-US" sz="3200" spc="89">
                <a:solidFill>
                  <a:srgbClr val="343434"/>
                </a:solidFill>
                <a:latin typeface="Asap"/>
                <a:ea typeface="Asap"/>
                <a:cs typeface="Asap"/>
                <a:sym typeface="Asap"/>
              </a:rPr>
              <a:t>Nên yêu cầu xác thực lại (reauthenticate) trước khi xóa để đảm bảo bảo </a:t>
            </a:r>
            <a:r>
              <a:rPr lang="en-US" sz="3200" spc="89" smtClean="0">
                <a:solidFill>
                  <a:srgbClr val="343434"/>
                </a:solidFill>
                <a:latin typeface="Asap"/>
                <a:ea typeface="Asap"/>
                <a:cs typeface="Asap"/>
                <a:sym typeface="Asap"/>
              </a:rPr>
              <a:t>mật</a:t>
            </a:r>
            <a:r>
              <a:rPr lang="en-US" sz="3200" spc="89">
                <a:solidFill>
                  <a:srgbClr val="343434"/>
                </a:solidFill>
                <a:latin typeface="Asap"/>
                <a:ea typeface="Asap"/>
                <a:cs typeface="Asap"/>
                <a:sym typeface="Asap"/>
              </a:rPr>
              <a:t>.</a:t>
            </a:r>
            <a:endParaRPr lang="en-US" sz="3200" spc="89">
              <a:solidFill>
                <a:srgbClr val="343434"/>
              </a:solidFill>
              <a:latin typeface="Asap"/>
              <a:ea typeface="Asap"/>
              <a:cs typeface="Asap"/>
              <a:sym typeface="Asap"/>
            </a:endParaRPr>
          </a:p>
        </p:txBody>
      </p:sp>
      <p:sp>
        <p:nvSpPr>
          <p:cNvPr id="5" name="Freeform 3"/>
          <p:cNvSpPr/>
          <p:nvPr/>
        </p:nvSpPr>
        <p:spPr>
          <a:xfrm>
            <a:off x="6156278" y="2467279"/>
            <a:ext cx="5170598" cy="5793162"/>
          </a:xfrm>
          <a:custGeom>
            <a:avLst/>
            <a:gdLst/>
            <a:ahLst/>
            <a:cxnLst/>
            <a:rect l="l" t="t" r="r" b="b"/>
            <a:pathLst>
              <a:path w="6772929" h="7708767">
                <a:moveTo>
                  <a:pt x="0" y="0"/>
                </a:moveTo>
                <a:lnTo>
                  <a:pt x="6772929" y="0"/>
                </a:lnTo>
                <a:lnTo>
                  <a:pt x="6772929" y="7708767"/>
                </a:lnTo>
                <a:lnTo>
                  <a:pt x="0" y="7708767"/>
                </a:lnTo>
                <a:lnTo>
                  <a:pt x="0" y="0"/>
                </a:lnTo>
                <a:close/>
              </a:path>
            </a:pathLst>
          </a:custGeom>
          <a:blipFill>
            <a:blip r:embed="rId4"/>
            <a:stretch>
              <a:fillRect/>
            </a:stretch>
          </a:blipFill>
        </p:spPr>
      </p:sp>
      <p:sp>
        <p:nvSpPr>
          <p:cNvPr id="6" name="Freeform 4"/>
          <p:cNvSpPr/>
          <p:nvPr/>
        </p:nvSpPr>
        <p:spPr>
          <a:xfrm>
            <a:off x="11494024" y="1898363"/>
            <a:ext cx="6408037" cy="6813008"/>
          </a:xfrm>
          <a:custGeom>
            <a:avLst/>
            <a:gdLst/>
            <a:ahLst/>
            <a:cxnLst/>
            <a:rect l="l" t="t" r="r" b="b"/>
            <a:pathLst>
              <a:path w="7755677" h="7708767">
                <a:moveTo>
                  <a:pt x="0" y="0"/>
                </a:moveTo>
                <a:lnTo>
                  <a:pt x="7755677" y="0"/>
                </a:lnTo>
                <a:lnTo>
                  <a:pt x="7755677" y="7708767"/>
                </a:lnTo>
                <a:lnTo>
                  <a:pt x="0" y="7708767"/>
                </a:lnTo>
                <a:lnTo>
                  <a:pt x="0" y="0"/>
                </a:lnTo>
                <a:close/>
              </a:path>
            </a:pathLst>
          </a:custGeom>
          <a:blipFill>
            <a:blip r:embed="rId5"/>
            <a:stretch>
              <a:fillRect/>
            </a:stretch>
          </a:blipFill>
        </p:spPr>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1562611"/>
            <a:ext cx="5482646" cy="8305800"/>
          </a:xfrm>
          <a:custGeom>
            <a:avLst/>
            <a:gdLst/>
            <a:ahLst/>
            <a:cxnLst/>
            <a:rect l="l" t="t" r="r" b="b"/>
            <a:pathLst>
              <a:path w="5952414" h="8742607">
                <a:moveTo>
                  <a:pt x="0" y="0"/>
                </a:moveTo>
                <a:lnTo>
                  <a:pt x="5952414" y="0"/>
                </a:lnTo>
                <a:lnTo>
                  <a:pt x="5952414" y="8742607"/>
                </a:lnTo>
                <a:lnTo>
                  <a:pt x="0" y="8742607"/>
                </a:lnTo>
                <a:lnTo>
                  <a:pt x="0" y="0"/>
                </a:lnTo>
                <a:close/>
              </a:path>
            </a:pathLst>
          </a:custGeom>
          <a:blipFill>
            <a:blip r:embed="rId4"/>
            <a:stretch>
              <a:fillRect/>
            </a:stretch>
          </a:blipFill>
        </p:spPr>
      </p:sp>
      <p:sp>
        <p:nvSpPr>
          <p:cNvPr id="4" name="TextBox 4"/>
          <p:cNvSpPr txBox="1"/>
          <p:nvPr/>
        </p:nvSpPr>
        <p:spPr>
          <a:xfrm>
            <a:off x="595157" y="612642"/>
            <a:ext cx="86940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XÓA NGƯỜI DÙNG</a:t>
            </a:r>
          </a:p>
        </p:txBody>
      </p:sp>
      <p:sp>
        <p:nvSpPr>
          <p:cNvPr id="5" name="Freeform 3"/>
          <p:cNvSpPr/>
          <p:nvPr/>
        </p:nvSpPr>
        <p:spPr>
          <a:xfrm>
            <a:off x="6248400" y="1562611"/>
            <a:ext cx="5715000" cy="8305800"/>
          </a:xfrm>
          <a:custGeom>
            <a:avLst/>
            <a:gdLst/>
            <a:ahLst/>
            <a:cxnLst/>
            <a:rect l="l" t="t" r="r" b="b"/>
            <a:pathLst>
              <a:path w="5629981" h="8193633">
                <a:moveTo>
                  <a:pt x="0" y="0"/>
                </a:moveTo>
                <a:lnTo>
                  <a:pt x="5629981" y="0"/>
                </a:lnTo>
                <a:lnTo>
                  <a:pt x="5629981" y="8193632"/>
                </a:lnTo>
                <a:lnTo>
                  <a:pt x="0" y="8193632"/>
                </a:lnTo>
                <a:lnTo>
                  <a:pt x="0" y="0"/>
                </a:lnTo>
                <a:close/>
              </a:path>
            </a:pathLst>
          </a:custGeom>
          <a:blipFill>
            <a:blip r:embed="rId5"/>
            <a:stretch>
              <a:fillRect/>
            </a:stretch>
          </a:blipFill>
        </p:spPr>
      </p:sp>
      <p:sp>
        <p:nvSpPr>
          <p:cNvPr id="6" name="Freeform 4"/>
          <p:cNvSpPr/>
          <p:nvPr/>
        </p:nvSpPr>
        <p:spPr>
          <a:xfrm>
            <a:off x="12099878" y="1562611"/>
            <a:ext cx="5654722" cy="8305800"/>
          </a:xfrm>
          <a:custGeom>
            <a:avLst/>
            <a:gdLst/>
            <a:ahLst/>
            <a:cxnLst/>
            <a:rect l="l" t="t" r="r" b="b"/>
            <a:pathLst>
              <a:path w="5572181" h="8127656">
                <a:moveTo>
                  <a:pt x="0" y="0"/>
                </a:moveTo>
                <a:lnTo>
                  <a:pt x="5572182" y="0"/>
                </a:lnTo>
                <a:lnTo>
                  <a:pt x="5572182" y="8127656"/>
                </a:lnTo>
                <a:lnTo>
                  <a:pt x="0" y="8127656"/>
                </a:lnTo>
                <a:lnTo>
                  <a:pt x="0" y="0"/>
                </a:lnTo>
                <a:close/>
              </a:path>
            </a:pathLst>
          </a:custGeom>
          <a:blipFill>
            <a:blip r:embed="rId6"/>
            <a:stretch>
              <a:fillRect/>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595157" y="608890"/>
            <a:ext cx="14321531" cy="18131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KẾT LUẬN VỀ USER MANAGEMENT VÀ PROFILE</a:t>
            </a:r>
          </a:p>
        </p:txBody>
      </p:sp>
      <p:sp>
        <p:nvSpPr>
          <p:cNvPr id="4" name="TextBox 4"/>
          <p:cNvSpPr txBox="1"/>
          <p:nvPr/>
        </p:nvSpPr>
        <p:spPr>
          <a:xfrm>
            <a:off x="881890" y="2986082"/>
            <a:ext cx="16048513" cy="4790539"/>
          </a:xfrm>
          <a:prstGeom prst="rect">
            <a:avLst/>
          </a:prstGeom>
        </p:spPr>
        <p:txBody>
          <a:bodyPr lIns="0" tIns="0" rIns="0" bIns="0" rtlCol="0" anchor="t">
            <a:spAutoFit/>
          </a:bodyPr>
          <a:lstStyle/>
          <a:p>
            <a:pPr marL="733221" lvl="1" indent="-366610" algn="l">
              <a:lnSpc>
                <a:spcPts val="4754"/>
              </a:lnSpc>
              <a:buFont typeface="Arial"/>
              <a:buChar char="•"/>
            </a:pPr>
            <a:r>
              <a:rPr lang="en-US" sz="3396" spc="78">
                <a:solidFill>
                  <a:srgbClr val="343434"/>
                </a:solidFill>
                <a:latin typeface="Asap"/>
                <a:ea typeface="Asap"/>
                <a:cs typeface="Asap"/>
                <a:sym typeface="Asap"/>
              </a:rPr>
              <a:t>Firebase Authentication cho phép quản lý toàn bộ vòng đời người dùng sau khi đăng nhập. </a:t>
            </a:r>
          </a:p>
          <a:p>
            <a:pPr marL="733221" lvl="1" indent="-366610" algn="l">
              <a:lnSpc>
                <a:spcPts val="4754"/>
              </a:lnSpc>
              <a:buFont typeface="Arial"/>
              <a:buChar char="•"/>
            </a:pPr>
            <a:r>
              <a:rPr lang="en-US" sz="3396" spc="78">
                <a:solidFill>
                  <a:srgbClr val="343434"/>
                </a:solidFill>
                <a:latin typeface="Asap"/>
                <a:ea typeface="Asap"/>
                <a:cs typeface="Asap"/>
                <a:sym typeface="Asap"/>
              </a:rPr>
              <a:t>Nhà phát triển có thể truy cập thông tin người dùng hiện tại, cập nhật hồ sơ như tên hiển thị, thay đổi hoặc đặt lại mật khẩu, gửi email xác minh tài khoản, và xóa tài khoản khi cần. </a:t>
            </a:r>
          </a:p>
          <a:p>
            <a:pPr marL="733221" lvl="1" indent="-366610" algn="l">
              <a:lnSpc>
                <a:spcPts val="4754"/>
              </a:lnSpc>
              <a:buFont typeface="Arial"/>
              <a:buChar char="•"/>
            </a:pPr>
            <a:r>
              <a:rPr lang="en-US" sz="3396" spc="78">
                <a:solidFill>
                  <a:srgbClr val="343434"/>
                </a:solidFill>
                <a:latin typeface="Asap"/>
                <a:ea typeface="Asap"/>
                <a:cs typeface="Asap"/>
                <a:sym typeface="Asap"/>
              </a:rPr>
              <a:t>Tất cả thao tác này được Firebase xử lý an toàn, giúp ứng dụng duy trì thông tin người dùng nhất quán và bảo mật mà không cần tự xây dựng hệ thống backend phức tạp.</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218332" y="1028700"/>
            <a:ext cx="3701593" cy="4723610"/>
          </a:xfrm>
          <a:custGeom>
            <a:avLst/>
            <a:gdLst/>
            <a:ahLst/>
            <a:cxnLst/>
            <a:rect l="l" t="t" r="r" b="b"/>
            <a:pathLst>
              <a:path w="3701593" h="4723610">
                <a:moveTo>
                  <a:pt x="0" y="0"/>
                </a:moveTo>
                <a:lnTo>
                  <a:pt x="3701593" y="0"/>
                </a:lnTo>
                <a:lnTo>
                  <a:pt x="3701593" y="4723610"/>
                </a:lnTo>
                <a:lnTo>
                  <a:pt x="0" y="47236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9456031" y="3983289"/>
            <a:ext cx="3718302" cy="2393234"/>
          </a:xfrm>
          <a:custGeom>
            <a:avLst/>
            <a:gdLst/>
            <a:ahLst/>
            <a:cxnLst/>
            <a:rect l="l" t="t" r="r" b="b"/>
            <a:pathLst>
              <a:path w="3718302" h="2393234">
                <a:moveTo>
                  <a:pt x="0" y="0"/>
                </a:moveTo>
                <a:lnTo>
                  <a:pt x="3718301" y="0"/>
                </a:lnTo>
                <a:lnTo>
                  <a:pt x="3718301" y="2393234"/>
                </a:lnTo>
                <a:lnTo>
                  <a:pt x="0" y="23932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4377104" y="2271673"/>
            <a:ext cx="2882196" cy="3943304"/>
          </a:xfrm>
          <a:custGeom>
            <a:avLst/>
            <a:gdLst/>
            <a:ahLst/>
            <a:cxnLst/>
            <a:rect l="l" t="t" r="r" b="b"/>
            <a:pathLst>
              <a:path w="2882196" h="3943304">
                <a:moveTo>
                  <a:pt x="0" y="0"/>
                </a:moveTo>
                <a:lnTo>
                  <a:pt x="2882196" y="0"/>
                </a:lnTo>
                <a:lnTo>
                  <a:pt x="2882196" y="3943303"/>
                </a:lnTo>
                <a:lnTo>
                  <a:pt x="0" y="394330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028700" y="219590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0" name="Freeform 10"/>
          <p:cNvSpPr/>
          <p:nvPr/>
        </p:nvSpPr>
        <p:spPr>
          <a:xfrm>
            <a:off x="1028700" y="3301266"/>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3" name="Freeform 13"/>
          <p:cNvSpPr/>
          <p:nvPr/>
        </p:nvSpPr>
        <p:spPr>
          <a:xfrm>
            <a:off x="1028700" y="440663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6" name="Freeform 16"/>
          <p:cNvSpPr/>
          <p:nvPr/>
        </p:nvSpPr>
        <p:spPr>
          <a:xfrm>
            <a:off x="1028700" y="5535414"/>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9" name="Freeform 19"/>
          <p:cNvSpPr/>
          <p:nvPr/>
        </p:nvSpPr>
        <p:spPr>
          <a:xfrm>
            <a:off x="1028700" y="662525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FD5A4"/>
          </a:solidFill>
          <a:ln w="28575" cap="sq">
            <a:solidFill>
              <a:srgbClr val="000000"/>
            </a:solidFill>
            <a:prstDash val="solid"/>
            <a:miter/>
          </a:ln>
        </p:spPr>
      </p:sp>
      <p:sp>
        <p:nvSpPr>
          <p:cNvPr id="22" name="Freeform 22"/>
          <p:cNvSpPr/>
          <p:nvPr/>
        </p:nvSpPr>
        <p:spPr>
          <a:xfrm>
            <a:off x="1028700" y="775319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4" name="Freeform 24"/>
          <p:cNvSpPr/>
          <p:nvPr/>
        </p:nvSpPr>
        <p:spPr>
          <a:xfrm>
            <a:off x="9351256" y="6845851"/>
            <a:ext cx="2051015" cy="2051015"/>
          </a:xfrm>
          <a:custGeom>
            <a:avLst/>
            <a:gdLst/>
            <a:ahLst/>
            <a:cxnLst/>
            <a:rect l="l" t="t" r="r" b="b"/>
            <a:pathLst>
              <a:path w="2051015" h="2051015">
                <a:moveTo>
                  <a:pt x="0" y="0"/>
                </a:moveTo>
                <a:lnTo>
                  <a:pt x="2051014" y="0"/>
                </a:lnTo>
                <a:lnTo>
                  <a:pt x="2051014" y="2051015"/>
                </a:lnTo>
                <a:lnTo>
                  <a:pt x="0" y="2051015"/>
                </a:lnTo>
                <a:lnTo>
                  <a:pt x="0" y="0"/>
                </a:lnTo>
                <a:close/>
              </a:path>
            </a:pathLst>
          </a:custGeom>
          <a:blipFill>
            <a:blip r:embed="rId10"/>
            <a:stretch>
              <a:fillRect/>
            </a:stretch>
          </a:blipFill>
        </p:spPr>
      </p:sp>
      <p:sp>
        <p:nvSpPr>
          <p:cNvPr id="25" name="Freeform 25"/>
          <p:cNvSpPr/>
          <p:nvPr/>
        </p:nvSpPr>
        <p:spPr>
          <a:xfrm>
            <a:off x="12324756" y="6845851"/>
            <a:ext cx="2051015" cy="2051015"/>
          </a:xfrm>
          <a:custGeom>
            <a:avLst/>
            <a:gdLst/>
            <a:ahLst/>
            <a:cxnLst/>
            <a:rect l="l" t="t" r="r" b="b"/>
            <a:pathLst>
              <a:path w="2051015" h="2051015">
                <a:moveTo>
                  <a:pt x="0" y="0"/>
                </a:moveTo>
                <a:lnTo>
                  <a:pt x="2051015" y="0"/>
                </a:lnTo>
                <a:lnTo>
                  <a:pt x="2051015" y="2051015"/>
                </a:lnTo>
                <a:lnTo>
                  <a:pt x="0" y="2051015"/>
                </a:lnTo>
                <a:lnTo>
                  <a:pt x="0" y="0"/>
                </a:lnTo>
                <a:close/>
              </a:path>
            </a:pathLst>
          </a:custGeom>
          <a:blipFill>
            <a:blip r:embed="rId11"/>
            <a:stretch>
              <a:fillRect/>
            </a:stretch>
          </a:blipFill>
        </p:spPr>
      </p:sp>
      <p:sp>
        <p:nvSpPr>
          <p:cNvPr id="26" name="Freeform 26"/>
          <p:cNvSpPr/>
          <p:nvPr/>
        </p:nvSpPr>
        <p:spPr>
          <a:xfrm>
            <a:off x="11402270" y="7621593"/>
            <a:ext cx="852676" cy="868466"/>
          </a:xfrm>
          <a:custGeom>
            <a:avLst/>
            <a:gdLst/>
            <a:ahLst/>
            <a:cxnLst/>
            <a:rect l="l" t="t" r="r" b="b"/>
            <a:pathLst>
              <a:path w="852676" h="868466">
                <a:moveTo>
                  <a:pt x="0" y="0"/>
                </a:moveTo>
                <a:lnTo>
                  <a:pt x="852676" y="0"/>
                </a:lnTo>
                <a:lnTo>
                  <a:pt x="852676" y="868466"/>
                </a:lnTo>
                <a:lnTo>
                  <a:pt x="0" y="86846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7" name="Freeform 27"/>
          <p:cNvSpPr/>
          <p:nvPr/>
        </p:nvSpPr>
        <p:spPr>
          <a:xfrm>
            <a:off x="14375771" y="7820877"/>
            <a:ext cx="971050" cy="524750"/>
          </a:xfrm>
          <a:custGeom>
            <a:avLst/>
            <a:gdLst/>
            <a:ahLst/>
            <a:cxnLst/>
            <a:rect l="l" t="t" r="r" b="b"/>
            <a:pathLst>
              <a:path w="971050" h="524750">
                <a:moveTo>
                  <a:pt x="0" y="0"/>
                </a:moveTo>
                <a:lnTo>
                  <a:pt x="971050" y="0"/>
                </a:lnTo>
                <a:lnTo>
                  <a:pt x="971050" y="524750"/>
                </a:lnTo>
                <a:lnTo>
                  <a:pt x="0" y="52475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8" name="Freeform 28"/>
          <p:cNvSpPr/>
          <p:nvPr/>
        </p:nvSpPr>
        <p:spPr>
          <a:xfrm>
            <a:off x="15661146" y="6842658"/>
            <a:ext cx="1889871" cy="2054207"/>
          </a:xfrm>
          <a:custGeom>
            <a:avLst/>
            <a:gdLst/>
            <a:ahLst/>
            <a:cxnLst/>
            <a:rect l="l" t="t" r="r" b="b"/>
            <a:pathLst>
              <a:path w="1889871" h="2054207">
                <a:moveTo>
                  <a:pt x="0" y="0"/>
                </a:moveTo>
                <a:lnTo>
                  <a:pt x="1889871" y="0"/>
                </a:lnTo>
                <a:lnTo>
                  <a:pt x="1889871" y="2054208"/>
                </a:lnTo>
                <a:lnTo>
                  <a:pt x="0" y="2054208"/>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29" name="TextBox 29"/>
          <p:cNvSpPr txBox="1"/>
          <p:nvPr/>
        </p:nvSpPr>
        <p:spPr>
          <a:xfrm>
            <a:off x="595157" y="612642"/>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NỘI DUNG</a:t>
            </a:r>
          </a:p>
        </p:txBody>
      </p:sp>
      <p:sp>
        <p:nvSpPr>
          <p:cNvPr id="30" name="TextBox 8"/>
          <p:cNvSpPr txBox="1"/>
          <p:nvPr/>
        </p:nvSpPr>
        <p:spPr>
          <a:xfrm>
            <a:off x="1028700" y="2048218"/>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Giới thiệu Firebase Authentication</a:t>
            </a:r>
          </a:p>
        </p:txBody>
      </p:sp>
      <p:sp>
        <p:nvSpPr>
          <p:cNvPr id="31" name="TextBox 11"/>
          <p:cNvSpPr txBox="1"/>
          <p:nvPr/>
        </p:nvSpPr>
        <p:spPr>
          <a:xfrm>
            <a:off x="1028700" y="3150207"/>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Email/Password Login</a:t>
            </a:r>
          </a:p>
        </p:txBody>
      </p:sp>
      <p:sp>
        <p:nvSpPr>
          <p:cNvPr id="32" name="TextBox 14"/>
          <p:cNvSpPr txBox="1"/>
          <p:nvPr/>
        </p:nvSpPr>
        <p:spPr>
          <a:xfrm>
            <a:off x="1028700" y="425760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Social login (Google, Facebook)</a:t>
            </a:r>
          </a:p>
        </p:txBody>
      </p:sp>
      <p:sp>
        <p:nvSpPr>
          <p:cNvPr id="33" name="TextBox 17"/>
          <p:cNvSpPr txBox="1"/>
          <p:nvPr/>
        </p:nvSpPr>
        <p:spPr>
          <a:xfrm>
            <a:off x="1028700" y="5364551"/>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User management và profile</a:t>
            </a:r>
          </a:p>
        </p:txBody>
      </p:sp>
      <p:sp>
        <p:nvSpPr>
          <p:cNvPr id="34" name="TextBox 20"/>
          <p:cNvSpPr txBox="1"/>
          <p:nvPr/>
        </p:nvSpPr>
        <p:spPr>
          <a:xfrm>
            <a:off x="1028700" y="647622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Security best practices</a:t>
            </a:r>
          </a:p>
        </p:txBody>
      </p:sp>
      <p:sp>
        <p:nvSpPr>
          <p:cNvPr id="35" name="TextBox 23"/>
          <p:cNvSpPr txBox="1"/>
          <p:nvPr/>
        </p:nvSpPr>
        <p:spPr>
          <a:xfrm>
            <a:off x="1028700" y="7604162"/>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Tổng kết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272748" y="3279441"/>
            <a:ext cx="13460539" cy="4203822"/>
          </a:xfrm>
          <a:prstGeom prst="rect">
            <a:avLst/>
          </a:prstGeom>
        </p:spPr>
        <p:txBody>
          <a:bodyPr lIns="0" tIns="0" rIns="0" bIns="0" rtlCol="0" anchor="t">
            <a:spAutoFit/>
          </a:bodyPr>
          <a:lstStyle/>
          <a:p>
            <a:pPr algn="l">
              <a:lnSpc>
                <a:spcPts val="5593"/>
              </a:lnSpc>
            </a:pPr>
            <a:r>
              <a:rPr lang="en-US" sz="3995" spc="91">
                <a:solidFill>
                  <a:srgbClr val="343434"/>
                </a:solidFill>
                <a:latin typeface="Asap"/>
                <a:ea typeface="Asap"/>
                <a:cs typeface="Asap"/>
                <a:sym typeface="Asap"/>
              </a:rPr>
              <a:t>Firebase Authentication chỉ là phần đăng nhập.</a:t>
            </a:r>
          </a:p>
          <a:p>
            <a:pPr algn="l">
              <a:lnSpc>
                <a:spcPts val="5593"/>
              </a:lnSpc>
            </a:pPr>
            <a:r>
              <a:rPr lang="en-US" sz="3995" spc="91">
                <a:solidFill>
                  <a:srgbClr val="343434"/>
                </a:solidFill>
                <a:latin typeface="Asap"/>
                <a:ea typeface="Asap"/>
                <a:cs typeface="Asap"/>
                <a:sym typeface="Asap"/>
              </a:rPr>
              <a:t>Để bảo vệ dữ liệu, bạn cần kết hợp với Firebase Security Rules trong Firebase</a:t>
            </a:r>
          </a:p>
          <a:p>
            <a:pPr marL="862563" lvl="1" indent="-431282" algn="l">
              <a:lnSpc>
                <a:spcPts val="5593"/>
              </a:lnSpc>
              <a:buFont typeface="Arial"/>
              <a:buChar char="•"/>
            </a:pPr>
            <a:r>
              <a:rPr lang="en-US" sz="3995" spc="91">
                <a:solidFill>
                  <a:srgbClr val="343434"/>
                </a:solidFill>
                <a:latin typeface="Asap"/>
                <a:ea typeface="Asap"/>
                <a:cs typeface="Asap"/>
                <a:sym typeface="Asap"/>
              </a:rPr>
              <a:t>Phân quyền người dùng, quản trị viên</a:t>
            </a:r>
          </a:p>
          <a:p>
            <a:pPr marL="862563" lvl="1" indent="-431282" algn="l">
              <a:lnSpc>
                <a:spcPts val="5593"/>
              </a:lnSpc>
              <a:buFont typeface="Arial"/>
              <a:buChar char="•"/>
            </a:pPr>
            <a:r>
              <a:rPr lang="en-US" sz="3995" spc="91">
                <a:solidFill>
                  <a:srgbClr val="343434"/>
                </a:solidFill>
                <a:latin typeface="Asap"/>
                <a:ea typeface="Asap"/>
                <a:cs typeface="Asap"/>
                <a:sym typeface="Asap"/>
              </a:rPr>
              <a:t>Xác thực an toàn với email</a:t>
            </a:r>
          </a:p>
          <a:p>
            <a:pPr marL="862563" lvl="1" indent="-431282" algn="l">
              <a:lnSpc>
                <a:spcPts val="5593"/>
              </a:lnSpc>
              <a:buFont typeface="Arial"/>
              <a:buChar char="•"/>
            </a:pPr>
            <a:r>
              <a:rPr lang="en-US" sz="3995" spc="91">
                <a:solidFill>
                  <a:srgbClr val="343434"/>
                </a:solidFill>
                <a:latin typeface="Asap"/>
                <a:ea typeface="Asap"/>
                <a:cs typeface="Asap"/>
                <a:sym typeface="Asap"/>
              </a:rPr>
              <a:t>Xác thực trạng thái người dùng</a:t>
            </a:r>
          </a:p>
        </p:txBody>
      </p:sp>
      <p:sp>
        <p:nvSpPr>
          <p:cNvPr id="4" name="TextBox 4"/>
          <p:cNvSpPr txBox="1"/>
          <p:nvPr/>
        </p:nvSpPr>
        <p:spPr>
          <a:xfrm>
            <a:off x="595157" y="612642"/>
            <a:ext cx="16815722"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SECURITY BEST PRACTICE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678619" y="1549533"/>
            <a:ext cx="10099924" cy="8370312"/>
          </a:xfrm>
          <a:custGeom>
            <a:avLst/>
            <a:gdLst/>
            <a:ahLst/>
            <a:cxnLst/>
            <a:rect l="l" t="t" r="r" b="b"/>
            <a:pathLst>
              <a:path w="10099924" h="8370312">
                <a:moveTo>
                  <a:pt x="0" y="0"/>
                </a:moveTo>
                <a:lnTo>
                  <a:pt x="10099923" y="0"/>
                </a:lnTo>
                <a:lnTo>
                  <a:pt x="10099923" y="8370311"/>
                </a:lnTo>
                <a:lnTo>
                  <a:pt x="0" y="8370311"/>
                </a:lnTo>
                <a:lnTo>
                  <a:pt x="0" y="0"/>
                </a:lnTo>
                <a:close/>
              </a:path>
            </a:pathLst>
          </a:custGeom>
          <a:blipFill>
            <a:blip r:embed="rId4"/>
            <a:stretch>
              <a:fillRect/>
            </a:stretch>
          </a:blipFill>
        </p:spPr>
      </p:sp>
      <p:sp>
        <p:nvSpPr>
          <p:cNvPr id="4" name="TextBox 4"/>
          <p:cNvSpPr txBox="1"/>
          <p:nvPr/>
        </p:nvSpPr>
        <p:spPr>
          <a:xfrm>
            <a:off x="595157" y="612642"/>
            <a:ext cx="12811422"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PHÂN QUYỀN NGƯỜI DÙNG</a:t>
            </a:r>
          </a:p>
        </p:txBody>
      </p:sp>
      <p:sp>
        <p:nvSpPr>
          <p:cNvPr id="5" name="TextBox 5"/>
          <p:cNvSpPr txBox="1"/>
          <p:nvPr/>
        </p:nvSpPr>
        <p:spPr>
          <a:xfrm>
            <a:off x="1028700" y="2466239"/>
            <a:ext cx="5941871" cy="6376157"/>
          </a:xfrm>
          <a:prstGeom prst="rect">
            <a:avLst/>
          </a:prstGeom>
        </p:spPr>
        <p:txBody>
          <a:bodyPr lIns="0" tIns="0" rIns="0" bIns="0" rtlCol="0" anchor="t">
            <a:spAutoFit/>
          </a:bodyPr>
          <a:lstStyle/>
          <a:p>
            <a:pPr algn="l">
              <a:lnSpc>
                <a:spcPts val="5033"/>
              </a:lnSpc>
            </a:pPr>
            <a:r>
              <a:rPr lang="en-US" sz="3595" b="1" spc="82">
                <a:solidFill>
                  <a:srgbClr val="343434"/>
                </a:solidFill>
                <a:latin typeface="Asap Bold"/>
                <a:ea typeface="Asap Bold"/>
                <a:cs typeface="Asap Bold"/>
                <a:sym typeface="Asap Bold"/>
              </a:rPr>
              <a:t>Mục tiêu:</a:t>
            </a:r>
            <a:r>
              <a:rPr lang="en-US" sz="3595" spc="82">
                <a:solidFill>
                  <a:srgbClr val="343434"/>
                </a:solidFill>
                <a:latin typeface="Asap"/>
                <a:ea typeface="Asap"/>
                <a:cs typeface="Asap"/>
                <a:sym typeface="Asap"/>
              </a:rPr>
              <a:t> chỉ cho phép người có quyền được truy cập hoặc chỉnh sửa dữ liệu phù hợp.</a:t>
            </a:r>
          </a:p>
          <a:p>
            <a:pPr algn="l">
              <a:lnSpc>
                <a:spcPts val="5033"/>
              </a:lnSpc>
            </a:pPr>
            <a:endParaRPr lang="en-US" sz="3595" spc="82">
              <a:solidFill>
                <a:srgbClr val="343434"/>
              </a:solidFill>
              <a:latin typeface="Asap"/>
              <a:ea typeface="Asap"/>
              <a:cs typeface="Asap"/>
              <a:sym typeface="Asap"/>
            </a:endParaRPr>
          </a:p>
          <a:p>
            <a:pPr algn="l">
              <a:lnSpc>
                <a:spcPts val="5033"/>
              </a:lnSpc>
            </a:pPr>
            <a:r>
              <a:rPr lang="en-US" sz="3595" b="1" spc="82">
                <a:solidFill>
                  <a:srgbClr val="343434"/>
                </a:solidFill>
                <a:latin typeface="Asap Bold"/>
                <a:ea typeface="Asap Bold"/>
                <a:cs typeface="Asap Bold"/>
                <a:sym typeface="Asap Bold"/>
              </a:rPr>
              <a:t>Cấu hình: </a:t>
            </a:r>
            <a:r>
              <a:rPr lang="en-US" sz="3595" spc="82">
                <a:solidFill>
                  <a:srgbClr val="343434"/>
                </a:solidFill>
                <a:latin typeface="Asap"/>
                <a:ea typeface="Asap"/>
                <a:cs typeface="Asap"/>
                <a:sym typeface="Asap"/>
              </a:rPr>
              <a:t>Ta sẽ vào Firebase Console -&gt; Chọn Firestore Database -&gt; Chọn Rules, rồi cấu hình như bên cạnh</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265430" y="2877591"/>
            <a:ext cx="13757140" cy="6947356"/>
          </a:xfrm>
          <a:custGeom>
            <a:avLst/>
            <a:gdLst/>
            <a:ahLst/>
            <a:cxnLst/>
            <a:rect l="l" t="t" r="r" b="b"/>
            <a:pathLst>
              <a:path w="13757140" h="6947356">
                <a:moveTo>
                  <a:pt x="0" y="0"/>
                </a:moveTo>
                <a:lnTo>
                  <a:pt x="13757140" y="0"/>
                </a:lnTo>
                <a:lnTo>
                  <a:pt x="13757140" y="6947356"/>
                </a:lnTo>
                <a:lnTo>
                  <a:pt x="0" y="6947356"/>
                </a:lnTo>
                <a:lnTo>
                  <a:pt x="0" y="0"/>
                </a:lnTo>
                <a:close/>
              </a:path>
            </a:pathLst>
          </a:custGeom>
          <a:blipFill>
            <a:blip r:embed="rId4"/>
            <a:stretch>
              <a:fillRect/>
            </a:stretch>
          </a:blipFill>
        </p:spPr>
      </p:sp>
      <p:sp>
        <p:nvSpPr>
          <p:cNvPr id="4" name="TextBox 4"/>
          <p:cNvSpPr txBox="1"/>
          <p:nvPr/>
        </p:nvSpPr>
        <p:spPr>
          <a:xfrm>
            <a:off x="595157" y="612642"/>
            <a:ext cx="12811422"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PHÂN QUYỀN NGƯỜI DÙNG</a:t>
            </a:r>
          </a:p>
        </p:txBody>
      </p:sp>
      <p:sp>
        <p:nvSpPr>
          <p:cNvPr id="5" name="TextBox 5"/>
          <p:cNvSpPr txBox="1"/>
          <p:nvPr/>
        </p:nvSpPr>
        <p:spPr>
          <a:xfrm>
            <a:off x="1028700" y="1582705"/>
            <a:ext cx="16230600" cy="1190112"/>
          </a:xfrm>
          <a:prstGeom prst="rect">
            <a:avLst/>
          </a:prstGeom>
        </p:spPr>
        <p:txBody>
          <a:bodyPr lIns="0" tIns="0" rIns="0" bIns="0" rtlCol="0" anchor="t">
            <a:spAutoFit/>
          </a:bodyPr>
          <a:lstStyle/>
          <a:p>
            <a:pPr algn="l">
              <a:lnSpc>
                <a:spcPts val="4753"/>
              </a:lnSpc>
            </a:pPr>
            <a:r>
              <a:rPr lang="en-US" sz="3395" spc="78">
                <a:solidFill>
                  <a:srgbClr val="343434"/>
                </a:solidFill>
                <a:latin typeface="Asap"/>
                <a:ea typeface="Asap"/>
                <a:cs typeface="Asap"/>
                <a:sym typeface="Asap"/>
              </a:rPr>
              <a:t>Sửa lại trong Firebase Database -&gt; Chọn Data, sau đó thêm admin đầu tiên của bạn bằng cách đổi Role lại là Admin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482959" y="2036277"/>
            <a:ext cx="7710643" cy="6771084"/>
          </a:xfrm>
          <a:prstGeom prst="rect">
            <a:avLst/>
          </a:prstGeom>
        </p:spPr>
        <p:txBody>
          <a:bodyPr wrap="square" lIns="0" tIns="0" rIns="0" bIns="0" rtlCol="0" anchor="t">
            <a:spAutoFit/>
          </a:bodyPr>
          <a:lstStyle/>
          <a:p>
            <a:pPr marL="733026" lvl="1" indent="-366513" algn="l">
              <a:lnSpc>
                <a:spcPts val="4753"/>
              </a:lnSpc>
              <a:buFont typeface="Arial"/>
              <a:buChar char="•"/>
            </a:pPr>
            <a:r>
              <a:rPr lang="en-US" sz="3395" spc="78">
                <a:solidFill>
                  <a:srgbClr val="343434"/>
                </a:solidFill>
                <a:latin typeface="Asap"/>
                <a:ea typeface="Asap"/>
                <a:cs typeface="Asap"/>
                <a:sym typeface="Asap"/>
              </a:rPr>
              <a:t>Firebase authentication là dịch vụ quản lí người dùng trong hệ sinh thái Firebase.</a:t>
            </a:r>
          </a:p>
          <a:p>
            <a:pPr marL="733026" lvl="1" indent="-366513" algn="l">
              <a:lnSpc>
                <a:spcPts val="4753"/>
              </a:lnSpc>
              <a:buFont typeface="Arial"/>
              <a:buChar char="•"/>
            </a:pPr>
            <a:r>
              <a:rPr lang="en-US" sz="3395" spc="78">
                <a:solidFill>
                  <a:srgbClr val="343434"/>
                </a:solidFill>
                <a:latin typeface="Asap"/>
                <a:ea typeface="Asap"/>
                <a:cs typeface="Asap"/>
                <a:sym typeface="Asap"/>
              </a:rPr>
              <a:t>Hỗ trợ: Email, OTP, Google/Facebook/Apple, ẩn danh.</a:t>
            </a:r>
          </a:p>
          <a:p>
            <a:pPr marL="733026" lvl="1" indent="-366513" algn="l">
              <a:lnSpc>
                <a:spcPts val="4753"/>
              </a:lnSpc>
              <a:buFont typeface="Arial"/>
              <a:buChar char="•"/>
            </a:pPr>
            <a:r>
              <a:rPr lang="en-US" sz="3395" spc="78">
                <a:solidFill>
                  <a:srgbClr val="343434"/>
                </a:solidFill>
                <a:latin typeface="Asap"/>
                <a:ea typeface="Asap"/>
                <a:cs typeface="Asap"/>
                <a:sym typeface="Asap"/>
              </a:rPr>
              <a:t>Ưu điểm: Bảo mật cao, duy trì bởi Google, tích hợp sẵn với Flutter SDK, giao diện xác thực có sẵn, dễ dàng trong quản lý.</a:t>
            </a:r>
          </a:p>
          <a:p>
            <a:pPr marL="733026" lvl="1" indent="-366513" algn="l">
              <a:lnSpc>
                <a:spcPts val="4753"/>
              </a:lnSpc>
              <a:buFont typeface="Arial"/>
              <a:buChar char="•"/>
            </a:pPr>
            <a:r>
              <a:rPr lang="en-US" sz="3395" spc="78">
                <a:solidFill>
                  <a:srgbClr val="343434"/>
                </a:solidFill>
                <a:latin typeface="Asap"/>
                <a:ea typeface="Asap"/>
                <a:cs typeface="Asap"/>
                <a:sym typeface="Asap"/>
              </a:rPr>
              <a:t>Ứng dụng: lưu thông tin &amp; cá nhân hóa trải nghiệm.</a:t>
            </a:r>
          </a:p>
        </p:txBody>
      </p:sp>
      <p:sp>
        <p:nvSpPr>
          <p:cNvPr id="7" name="TextBox 7"/>
          <p:cNvSpPr txBox="1"/>
          <p:nvPr/>
        </p:nvSpPr>
        <p:spPr>
          <a:xfrm>
            <a:off x="595157" y="612642"/>
            <a:ext cx="14111443" cy="884858"/>
          </a:xfrm>
          <a:prstGeom prst="rect">
            <a:avLst/>
          </a:prstGeom>
        </p:spPr>
        <p:txBody>
          <a:bodyPr wrap="square"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KHÁI </a:t>
            </a:r>
            <a:r>
              <a:rPr lang="en-US" sz="6853" b="1" spc="157" smtClean="0">
                <a:solidFill>
                  <a:srgbClr val="702782"/>
                </a:solidFill>
                <a:latin typeface="Asap Bold"/>
                <a:ea typeface="Asap Bold"/>
                <a:cs typeface="Asap Bold"/>
                <a:sym typeface="Asap Bold"/>
              </a:rPr>
              <a:t>NIỆM – CƠ CHẾ HOẠT ĐỘNG</a:t>
            </a:r>
            <a:endParaRPr lang="en-US" sz="6853" b="1" spc="157">
              <a:solidFill>
                <a:srgbClr val="702782"/>
              </a:solidFill>
              <a:latin typeface="Asap Bold"/>
              <a:ea typeface="Asap Bold"/>
              <a:cs typeface="Asap Bold"/>
              <a:sym typeface="Asap Bold"/>
            </a:endParaRPr>
          </a:p>
        </p:txBody>
      </p:sp>
      <p:grpSp>
        <p:nvGrpSpPr>
          <p:cNvPr id="8" name="Group 4"/>
          <p:cNvGrpSpPr/>
          <p:nvPr/>
        </p:nvGrpSpPr>
        <p:grpSpPr>
          <a:xfrm>
            <a:off x="9330177" y="1866900"/>
            <a:ext cx="6844135" cy="1841414"/>
            <a:chOff x="0" y="-38100"/>
            <a:chExt cx="1749739" cy="470767"/>
          </a:xfrm>
        </p:grpSpPr>
        <p:sp>
          <p:nvSpPr>
            <p:cNvPr id="9" name="Freeform 5"/>
            <p:cNvSpPr/>
            <p:nvPr/>
          </p:nvSpPr>
          <p:spPr>
            <a:xfrm>
              <a:off x="0" y="0"/>
              <a:ext cx="1749739" cy="394567"/>
            </a:xfrm>
            <a:custGeom>
              <a:avLst/>
              <a:gdLst/>
              <a:ahLst/>
              <a:cxnLst/>
              <a:rect l="l" t="t" r="r" b="b"/>
              <a:pathLst>
                <a:path w="1749739" h="394567">
                  <a:moveTo>
                    <a:pt x="1546539" y="0"/>
                  </a:moveTo>
                  <a:cubicBezTo>
                    <a:pt x="1658763" y="0"/>
                    <a:pt x="1749739" y="88327"/>
                    <a:pt x="1749739" y="197284"/>
                  </a:cubicBezTo>
                  <a:cubicBezTo>
                    <a:pt x="1749739" y="306240"/>
                    <a:pt x="1658763" y="394567"/>
                    <a:pt x="1546539" y="394567"/>
                  </a:cubicBezTo>
                  <a:lnTo>
                    <a:pt x="203200" y="394567"/>
                  </a:lnTo>
                  <a:cubicBezTo>
                    <a:pt x="90976" y="394567"/>
                    <a:pt x="0" y="306240"/>
                    <a:pt x="0" y="197284"/>
                  </a:cubicBezTo>
                  <a:cubicBezTo>
                    <a:pt x="0" y="88327"/>
                    <a:pt x="90976" y="0"/>
                    <a:pt x="203200" y="0"/>
                  </a:cubicBezTo>
                  <a:close/>
                </a:path>
              </a:pathLst>
            </a:custGeom>
            <a:solidFill>
              <a:srgbClr val="FEE9D3"/>
            </a:solidFill>
            <a:ln w="28575" cap="sq">
              <a:solidFill>
                <a:srgbClr val="000000"/>
              </a:solidFill>
              <a:prstDash val="solid"/>
              <a:miter/>
            </a:ln>
          </p:spPr>
        </p:sp>
        <p:sp>
          <p:nvSpPr>
            <p:cNvPr id="10" name="TextBox 6"/>
            <p:cNvSpPr txBox="1"/>
            <p:nvPr/>
          </p:nvSpPr>
          <p:spPr>
            <a:xfrm>
              <a:off x="0" y="-38100"/>
              <a:ext cx="1749739" cy="470767"/>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Người dùng nhập email/mật khẩu hoặc token OAuth.</a:t>
              </a:r>
            </a:p>
          </p:txBody>
        </p:sp>
      </p:grpSp>
      <p:grpSp>
        <p:nvGrpSpPr>
          <p:cNvPr id="11" name="Group 7"/>
          <p:cNvGrpSpPr/>
          <p:nvPr/>
        </p:nvGrpSpPr>
        <p:grpSpPr>
          <a:xfrm>
            <a:off x="9330178" y="4501112"/>
            <a:ext cx="6844135" cy="1841414"/>
            <a:chOff x="0" y="-30659"/>
            <a:chExt cx="1749739" cy="470767"/>
          </a:xfrm>
        </p:grpSpPr>
        <p:sp>
          <p:nvSpPr>
            <p:cNvPr id="12" name="Freeform 8"/>
            <p:cNvSpPr/>
            <p:nvPr/>
          </p:nvSpPr>
          <p:spPr>
            <a:xfrm>
              <a:off x="0" y="0"/>
              <a:ext cx="1749739" cy="394567"/>
            </a:xfrm>
            <a:custGeom>
              <a:avLst/>
              <a:gdLst/>
              <a:ahLst/>
              <a:cxnLst/>
              <a:rect l="l" t="t" r="r" b="b"/>
              <a:pathLst>
                <a:path w="1749739" h="394567">
                  <a:moveTo>
                    <a:pt x="1546539" y="0"/>
                  </a:moveTo>
                  <a:cubicBezTo>
                    <a:pt x="1658763" y="0"/>
                    <a:pt x="1749739" y="88327"/>
                    <a:pt x="1749739" y="197284"/>
                  </a:cubicBezTo>
                  <a:cubicBezTo>
                    <a:pt x="1749739" y="306240"/>
                    <a:pt x="1658763" y="394567"/>
                    <a:pt x="1546539" y="394567"/>
                  </a:cubicBezTo>
                  <a:lnTo>
                    <a:pt x="203200" y="394567"/>
                  </a:lnTo>
                  <a:cubicBezTo>
                    <a:pt x="90976" y="394567"/>
                    <a:pt x="0" y="306240"/>
                    <a:pt x="0" y="197284"/>
                  </a:cubicBezTo>
                  <a:cubicBezTo>
                    <a:pt x="0" y="88327"/>
                    <a:pt x="90976" y="0"/>
                    <a:pt x="203200" y="0"/>
                  </a:cubicBezTo>
                  <a:close/>
                </a:path>
              </a:pathLst>
            </a:custGeom>
            <a:solidFill>
              <a:srgbClr val="FEE9D3"/>
            </a:solidFill>
            <a:ln w="28575" cap="sq">
              <a:solidFill>
                <a:srgbClr val="000000"/>
              </a:solidFill>
              <a:prstDash val="solid"/>
              <a:miter/>
            </a:ln>
          </p:spPr>
        </p:sp>
        <p:sp>
          <p:nvSpPr>
            <p:cNvPr id="13" name="TextBox 9"/>
            <p:cNvSpPr txBox="1"/>
            <p:nvPr/>
          </p:nvSpPr>
          <p:spPr>
            <a:xfrm>
              <a:off x="0" y="-30659"/>
              <a:ext cx="1749739" cy="470767"/>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Gửi đến Firebase: Ứng dụng truyền</a:t>
              </a:r>
            </a:p>
            <a:p>
              <a:pPr algn="ctr">
                <a:lnSpc>
                  <a:spcPts val="4339"/>
                </a:lnSpc>
              </a:pPr>
              <a:r>
                <a:rPr lang="en-US" sz="3099">
                  <a:solidFill>
                    <a:srgbClr val="000000"/>
                  </a:solidFill>
                  <a:latin typeface="Asap"/>
                  <a:ea typeface="Asap"/>
                  <a:cs typeface="Asap"/>
                  <a:sym typeface="Asap"/>
                </a:rPr>
                <a:t> dữ liệu qua Firebase SDK.</a:t>
              </a:r>
            </a:p>
          </p:txBody>
        </p:sp>
      </p:grpSp>
      <p:grpSp>
        <p:nvGrpSpPr>
          <p:cNvPr id="14" name="Group 10"/>
          <p:cNvGrpSpPr/>
          <p:nvPr/>
        </p:nvGrpSpPr>
        <p:grpSpPr>
          <a:xfrm>
            <a:off x="9330178" y="7061673"/>
            <a:ext cx="6844135" cy="1841414"/>
            <a:chOff x="0" y="-38100"/>
            <a:chExt cx="1749739" cy="470767"/>
          </a:xfrm>
        </p:grpSpPr>
        <p:sp>
          <p:nvSpPr>
            <p:cNvPr id="15" name="Freeform 11"/>
            <p:cNvSpPr/>
            <p:nvPr/>
          </p:nvSpPr>
          <p:spPr>
            <a:xfrm>
              <a:off x="0" y="0"/>
              <a:ext cx="1749739" cy="394567"/>
            </a:xfrm>
            <a:custGeom>
              <a:avLst/>
              <a:gdLst/>
              <a:ahLst/>
              <a:cxnLst/>
              <a:rect l="l" t="t" r="r" b="b"/>
              <a:pathLst>
                <a:path w="1749739" h="394567">
                  <a:moveTo>
                    <a:pt x="1546539" y="0"/>
                  </a:moveTo>
                  <a:cubicBezTo>
                    <a:pt x="1658763" y="0"/>
                    <a:pt x="1749739" y="88327"/>
                    <a:pt x="1749739" y="197284"/>
                  </a:cubicBezTo>
                  <a:cubicBezTo>
                    <a:pt x="1749739" y="306240"/>
                    <a:pt x="1658763" y="394567"/>
                    <a:pt x="1546539" y="394567"/>
                  </a:cubicBezTo>
                  <a:lnTo>
                    <a:pt x="203200" y="394567"/>
                  </a:lnTo>
                  <a:cubicBezTo>
                    <a:pt x="90976" y="394567"/>
                    <a:pt x="0" y="306240"/>
                    <a:pt x="0" y="197284"/>
                  </a:cubicBezTo>
                  <a:cubicBezTo>
                    <a:pt x="0" y="88327"/>
                    <a:pt x="90976" y="0"/>
                    <a:pt x="203200" y="0"/>
                  </a:cubicBezTo>
                  <a:close/>
                </a:path>
              </a:pathLst>
            </a:custGeom>
            <a:solidFill>
              <a:srgbClr val="FEE9D3"/>
            </a:solidFill>
            <a:ln w="28575" cap="sq">
              <a:solidFill>
                <a:srgbClr val="000000"/>
              </a:solidFill>
              <a:prstDash val="solid"/>
              <a:miter/>
            </a:ln>
          </p:spPr>
        </p:sp>
        <p:sp>
          <p:nvSpPr>
            <p:cNvPr id="16" name="TextBox 12"/>
            <p:cNvSpPr txBox="1"/>
            <p:nvPr/>
          </p:nvSpPr>
          <p:spPr>
            <a:xfrm>
              <a:off x="0" y="-38100"/>
              <a:ext cx="1749739" cy="470767"/>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Xác thực: Firebase kiểm tra và xác nhận danh tính người dùng.</a:t>
              </a:r>
            </a:p>
          </p:txBody>
        </p:sp>
      </p:grpSp>
      <p:grpSp>
        <p:nvGrpSpPr>
          <p:cNvPr id="17" name="Group 13"/>
          <p:cNvGrpSpPr/>
          <p:nvPr/>
        </p:nvGrpSpPr>
        <p:grpSpPr>
          <a:xfrm>
            <a:off x="12390680" y="3578466"/>
            <a:ext cx="723132" cy="1064003"/>
            <a:chOff x="0" y="0"/>
            <a:chExt cx="552406" cy="812800"/>
          </a:xfrm>
        </p:grpSpPr>
        <p:sp>
          <p:nvSpPr>
            <p:cNvPr id="18" name="Freeform 14"/>
            <p:cNvSpPr/>
            <p:nvPr/>
          </p:nvSpPr>
          <p:spPr>
            <a:xfrm>
              <a:off x="0" y="0"/>
              <a:ext cx="552406" cy="812800"/>
            </a:xfrm>
            <a:custGeom>
              <a:avLst/>
              <a:gdLst/>
              <a:ahLst/>
              <a:cxnLst/>
              <a:rect l="l" t="t" r="r" b="b"/>
              <a:pathLst>
                <a:path w="552406" h="812800">
                  <a:moveTo>
                    <a:pt x="276203" y="812800"/>
                  </a:moveTo>
                  <a:lnTo>
                    <a:pt x="0" y="406400"/>
                  </a:lnTo>
                  <a:lnTo>
                    <a:pt x="203200" y="406400"/>
                  </a:lnTo>
                  <a:lnTo>
                    <a:pt x="203200" y="0"/>
                  </a:lnTo>
                  <a:lnTo>
                    <a:pt x="349206" y="0"/>
                  </a:lnTo>
                  <a:lnTo>
                    <a:pt x="349206" y="406400"/>
                  </a:lnTo>
                  <a:lnTo>
                    <a:pt x="552406" y="406400"/>
                  </a:lnTo>
                  <a:lnTo>
                    <a:pt x="276203" y="812800"/>
                  </a:lnTo>
                  <a:close/>
                </a:path>
              </a:pathLst>
            </a:custGeom>
            <a:solidFill>
              <a:srgbClr val="D7FFC9"/>
            </a:solidFill>
            <a:ln w="38100" cap="sq">
              <a:solidFill>
                <a:srgbClr val="000000"/>
              </a:solidFill>
              <a:prstDash val="solid"/>
              <a:miter/>
            </a:ln>
          </p:spPr>
        </p:sp>
        <p:sp>
          <p:nvSpPr>
            <p:cNvPr id="19" name="TextBox 15"/>
            <p:cNvSpPr txBox="1"/>
            <p:nvPr/>
          </p:nvSpPr>
          <p:spPr>
            <a:xfrm>
              <a:off x="203200" y="-38100"/>
              <a:ext cx="146006" cy="7493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16"/>
          <p:cNvGrpSpPr/>
          <p:nvPr/>
        </p:nvGrpSpPr>
        <p:grpSpPr>
          <a:xfrm>
            <a:off x="12390680" y="6146699"/>
            <a:ext cx="723132" cy="1064003"/>
            <a:chOff x="0" y="0"/>
            <a:chExt cx="552406" cy="812800"/>
          </a:xfrm>
        </p:grpSpPr>
        <p:sp>
          <p:nvSpPr>
            <p:cNvPr id="21" name="Freeform 17"/>
            <p:cNvSpPr/>
            <p:nvPr/>
          </p:nvSpPr>
          <p:spPr>
            <a:xfrm>
              <a:off x="0" y="0"/>
              <a:ext cx="552406" cy="812800"/>
            </a:xfrm>
            <a:custGeom>
              <a:avLst/>
              <a:gdLst/>
              <a:ahLst/>
              <a:cxnLst/>
              <a:rect l="l" t="t" r="r" b="b"/>
              <a:pathLst>
                <a:path w="552406" h="812800">
                  <a:moveTo>
                    <a:pt x="276203" y="812800"/>
                  </a:moveTo>
                  <a:lnTo>
                    <a:pt x="0" y="406400"/>
                  </a:lnTo>
                  <a:lnTo>
                    <a:pt x="203200" y="406400"/>
                  </a:lnTo>
                  <a:lnTo>
                    <a:pt x="203200" y="0"/>
                  </a:lnTo>
                  <a:lnTo>
                    <a:pt x="349206" y="0"/>
                  </a:lnTo>
                  <a:lnTo>
                    <a:pt x="349206" y="406400"/>
                  </a:lnTo>
                  <a:lnTo>
                    <a:pt x="552406" y="406400"/>
                  </a:lnTo>
                  <a:lnTo>
                    <a:pt x="276203" y="812800"/>
                  </a:lnTo>
                  <a:close/>
                </a:path>
              </a:pathLst>
            </a:custGeom>
            <a:solidFill>
              <a:srgbClr val="D7FFC9"/>
            </a:solidFill>
            <a:ln w="38100" cap="sq">
              <a:solidFill>
                <a:srgbClr val="000000"/>
              </a:solidFill>
              <a:prstDash val="solid"/>
              <a:miter/>
            </a:ln>
          </p:spPr>
        </p:sp>
        <p:sp>
          <p:nvSpPr>
            <p:cNvPr id="22" name="TextBox 18"/>
            <p:cNvSpPr txBox="1"/>
            <p:nvPr/>
          </p:nvSpPr>
          <p:spPr>
            <a:xfrm>
              <a:off x="203200" y="-38100"/>
              <a:ext cx="146006" cy="7493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332142" y="1697147"/>
            <a:ext cx="5573485" cy="8207719"/>
          </a:xfrm>
          <a:custGeom>
            <a:avLst/>
            <a:gdLst/>
            <a:ahLst/>
            <a:cxnLst/>
            <a:rect l="l" t="t" r="r" b="b"/>
            <a:pathLst>
              <a:path w="5573485" h="8207719">
                <a:moveTo>
                  <a:pt x="0" y="0"/>
                </a:moveTo>
                <a:lnTo>
                  <a:pt x="5573485" y="0"/>
                </a:lnTo>
                <a:lnTo>
                  <a:pt x="5573485" y="8207719"/>
                </a:lnTo>
                <a:lnTo>
                  <a:pt x="0" y="8207719"/>
                </a:lnTo>
                <a:lnTo>
                  <a:pt x="0" y="0"/>
                </a:lnTo>
                <a:close/>
              </a:path>
            </a:pathLst>
          </a:custGeom>
          <a:blipFill>
            <a:blip r:embed="rId4"/>
            <a:stretch>
              <a:fillRect/>
            </a:stretch>
          </a:blipFill>
        </p:spPr>
      </p:sp>
      <p:sp>
        <p:nvSpPr>
          <p:cNvPr id="4" name="Freeform 4"/>
          <p:cNvSpPr/>
          <p:nvPr/>
        </p:nvSpPr>
        <p:spPr>
          <a:xfrm>
            <a:off x="8905627" y="1697147"/>
            <a:ext cx="5574526" cy="8207719"/>
          </a:xfrm>
          <a:custGeom>
            <a:avLst/>
            <a:gdLst/>
            <a:ahLst/>
            <a:cxnLst/>
            <a:rect l="l" t="t" r="r" b="b"/>
            <a:pathLst>
              <a:path w="5574526" h="8207719">
                <a:moveTo>
                  <a:pt x="0" y="0"/>
                </a:moveTo>
                <a:lnTo>
                  <a:pt x="5574526" y="0"/>
                </a:lnTo>
                <a:lnTo>
                  <a:pt x="5574526" y="8207719"/>
                </a:lnTo>
                <a:lnTo>
                  <a:pt x="0" y="8207719"/>
                </a:lnTo>
                <a:lnTo>
                  <a:pt x="0" y="0"/>
                </a:lnTo>
                <a:close/>
              </a:path>
            </a:pathLst>
          </a:custGeom>
          <a:blipFill>
            <a:blip r:embed="rId5"/>
            <a:stretch>
              <a:fillRect/>
            </a:stretch>
          </a:blipFill>
        </p:spPr>
      </p:sp>
      <p:sp>
        <p:nvSpPr>
          <p:cNvPr id="5" name="TextBox 5"/>
          <p:cNvSpPr txBox="1"/>
          <p:nvPr/>
        </p:nvSpPr>
        <p:spPr>
          <a:xfrm>
            <a:off x="595157" y="612642"/>
            <a:ext cx="15616694"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PHÂN QUYỀN NGƯỜI DÙNG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310202" y="1709887"/>
            <a:ext cx="5617762" cy="8147899"/>
          </a:xfrm>
          <a:custGeom>
            <a:avLst/>
            <a:gdLst/>
            <a:ahLst/>
            <a:cxnLst/>
            <a:rect l="l" t="t" r="r" b="b"/>
            <a:pathLst>
              <a:path w="5617762" h="8147899">
                <a:moveTo>
                  <a:pt x="0" y="0"/>
                </a:moveTo>
                <a:lnTo>
                  <a:pt x="5617762" y="0"/>
                </a:lnTo>
                <a:lnTo>
                  <a:pt x="5617762" y="8147899"/>
                </a:lnTo>
                <a:lnTo>
                  <a:pt x="0" y="8147899"/>
                </a:lnTo>
                <a:lnTo>
                  <a:pt x="0" y="0"/>
                </a:lnTo>
                <a:close/>
              </a:path>
            </a:pathLst>
          </a:custGeom>
          <a:blipFill>
            <a:blip r:embed="rId4"/>
            <a:stretch>
              <a:fillRect/>
            </a:stretch>
          </a:blipFill>
        </p:spPr>
      </p:sp>
      <p:sp>
        <p:nvSpPr>
          <p:cNvPr id="4" name="Freeform 4"/>
          <p:cNvSpPr/>
          <p:nvPr/>
        </p:nvSpPr>
        <p:spPr>
          <a:xfrm>
            <a:off x="8927964" y="1709887"/>
            <a:ext cx="5574130" cy="8147899"/>
          </a:xfrm>
          <a:custGeom>
            <a:avLst/>
            <a:gdLst/>
            <a:ahLst/>
            <a:cxnLst/>
            <a:rect l="l" t="t" r="r" b="b"/>
            <a:pathLst>
              <a:path w="5574130" h="8147899">
                <a:moveTo>
                  <a:pt x="0" y="0"/>
                </a:moveTo>
                <a:lnTo>
                  <a:pt x="5574130" y="0"/>
                </a:lnTo>
                <a:lnTo>
                  <a:pt x="5574130" y="8147899"/>
                </a:lnTo>
                <a:lnTo>
                  <a:pt x="0" y="8147899"/>
                </a:lnTo>
                <a:lnTo>
                  <a:pt x="0" y="0"/>
                </a:lnTo>
                <a:close/>
              </a:path>
            </a:pathLst>
          </a:custGeom>
          <a:blipFill>
            <a:blip r:embed="rId5"/>
            <a:stretch>
              <a:fillRect/>
            </a:stretch>
          </a:blipFill>
        </p:spPr>
      </p:sp>
      <p:sp>
        <p:nvSpPr>
          <p:cNvPr id="5" name="TextBox 5"/>
          <p:cNvSpPr txBox="1"/>
          <p:nvPr/>
        </p:nvSpPr>
        <p:spPr>
          <a:xfrm>
            <a:off x="595157" y="612642"/>
            <a:ext cx="15616694"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PHÂN QUYỀN NGƯỜI DÙNG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318171" y="1690773"/>
            <a:ext cx="5561589" cy="8162531"/>
          </a:xfrm>
          <a:custGeom>
            <a:avLst/>
            <a:gdLst/>
            <a:ahLst/>
            <a:cxnLst/>
            <a:rect l="l" t="t" r="r" b="b"/>
            <a:pathLst>
              <a:path w="5561589" h="8162531">
                <a:moveTo>
                  <a:pt x="0" y="0"/>
                </a:moveTo>
                <a:lnTo>
                  <a:pt x="5561588" y="0"/>
                </a:lnTo>
                <a:lnTo>
                  <a:pt x="5561588" y="8162531"/>
                </a:lnTo>
                <a:lnTo>
                  <a:pt x="0" y="8162531"/>
                </a:lnTo>
                <a:lnTo>
                  <a:pt x="0" y="0"/>
                </a:lnTo>
                <a:close/>
              </a:path>
            </a:pathLst>
          </a:custGeom>
          <a:blipFill>
            <a:blip r:embed="rId4"/>
            <a:stretch>
              <a:fillRect/>
            </a:stretch>
          </a:blipFill>
        </p:spPr>
      </p:sp>
      <p:sp>
        <p:nvSpPr>
          <p:cNvPr id="4" name="Freeform 4"/>
          <p:cNvSpPr/>
          <p:nvPr/>
        </p:nvSpPr>
        <p:spPr>
          <a:xfrm>
            <a:off x="8879759" y="1690773"/>
            <a:ext cx="5614365" cy="8162531"/>
          </a:xfrm>
          <a:custGeom>
            <a:avLst/>
            <a:gdLst/>
            <a:ahLst/>
            <a:cxnLst/>
            <a:rect l="l" t="t" r="r" b="b"/>
            <a:pathLst>
              <a:path w="5614365" h="8162531">
                <a:moveTo>
                  <a:pt x="0" y="0"/>
                </a:moveTo>
                <a:lnTo>
                  <a:pt x="5614365" y="0"/>
                </a:lnTo>
                <a:lnTo>
                  <a:pt x="5614365" y="8162531"/>
                </a:lnTo>
                <a:lnTo>
                  <a:pt x="0" y="8162531"/>
                </a:lnTo>
                <a:lnTo>
                  <a:pt x="0" y="0"/>
                </a:lnTo>
                <a:close/>
              </a:path>
            </a:pathLst>
          </a:custGeom>
          <a:blipFill>
            <a:blip r:embed="rId5"/>
            <a:stretch>
              <a:fillRect/>
            </a:stretch>
          </a:blipFill>
        </p:spPr>
      </p:sp>
      <p:sp>
        <p:nvSpPr>
          <p:cNvPr id="5" name="TextBox 5"/>
          <p:cNvSpPr txBox="1"/>
          <p:nvPr/>
        </p:nvSpPr>
        <p:spPr>
          <a:xfrm>
            <a:off x="595157" y="612642"/>
            <a:ext cx="15616694"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PHÂN QUYỀN NGƯỜI DÙNG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47861" y="1699328"/>
            <a:ext cx="5555643" cy="8205538"/>
          </a:xfrm>
          <a:custGeom>
            <a:avLst/>
            <a:gdLst/>
            <a:ahLst/>
            <a:cxnLst/>
            <a:rect l="l" t="t" r="r" b="b"/>
            <a:pathLst>
              <a:path w="5555643" h="8205538">
                <a:moveTo>
                  <a:pt x="0" y="0"/>
                </a:moveTo>
                <a:lnTo>
                  <a:pt x="5555643" y="0"/>
                </a:lnTo>
                <a:lnTo>
                  <a:pt x="5555643" y="8205538"/>
                </a:lnTo>
                <a:lnTo>
                  <a:pt x="0" y="8205538"/>
                </a:lnTo>
                <a:lnTo>
                  <a:pt x="0" y="0"/>
                </a:lnTo>
                <a:close/>
              </a:path>
            </a:pathLst>
          </a:custGeom>
          <a:blipFill>
            <a:blip r:embed="rId4"/>
            <a:stretch>
              <a:fillRect/>
            </a:stretch>
          </a:blipFill>
        </p:spPr>
      </p:sp>
      <p:sp>
        <p:nvSpPr>
          <p:cNvPr id="4" name="Freeform 4"/>
          <p:cNvSpPr/>
          <p:nvPr/>
        </p:nvSpPr>
        <p:spPr>
          <a:xfrm>
            <a:off x="9601782" y="1699328"/>
            <a:ext cx="5670939" cy="8205538"/>
          </a:xfrm>
          <a:custGeom>
            <a:avLst/>
            <a:gdLst/>
            <a:ahLst/>
            <a:cxnLst/>
            <a:rect l="l" t="t" r="r" b="b"/>
            <a:pathLst>
              <a:path w="5670939" h="8205538">
                <a:moveTo>
                  <a:pt x="0" y="0"/>
                </a:moveTo>
                <a:lnTo>
                  <a:pt x="5670939" y="0"/>
                </a:lnTo>
                <a:lnTo>
                  <a:pt x="5670939" y="8205538"/>
                </a:lnTo>
                <a:lnTo>
                  <a:pt x="0" y="8205538"/>
                </a:lnTo>
                <a:lnTo>
                  <a:pt x="0" y="0"/>
                </a:lnTo>
                <a:close/>
              </a:path>
            </a:pathLst>
          </a:custGeom>
          <a:blipFill>
            <a:blip r:embed="rId5"/>
            <a:stretch>
              <a:fillRect/>
            </a:stretch>
          </a:blipFill>
        </p:spPr>
      </p:sp>
      <p:sp>
        <p:nvSpPr>
          <p:cNvPr id="5" name="TextBox 5"/>
          <p:cNvSpPr txBox="1"/>
          <p:nvPr/>
        </p:nvSpPr>
        <p:spPr>
          <a:xfrm>
            <a:off x="595157" y="612642"/>
            <a:ext cx="15616694"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PHÂN QUYỀN NGƯỜI DÙNG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342455" y="1761161"/>
            <a:ext cx="5524461" cy="8041160"/>
          </a:xfrm>
          <a:custGeom>
            <a:avLst/>
            <a:gdLst/>
            <a:ahLst/>
            <a:cxnLst/>
            <a:rect l="l" t="t" r="r" b="b"/>
            <a:pathLst>
              <a:path w="5524461" h="8041160">
                <a:moveTo>
                  <a:pt x="0" y="0"/>
                </a:moveTo>
                <a:lnTo>
                  <a:pt x="5524461" y="0"/>
                </a:lnTo>
                <a:lnTo>
                  <a:pt x="5524461" y="8041161"/>
                </a:lnTo>
                <a:lnTo>
                  <a:pt x="0" y="8041161"/>
                </a:lnTo>
                <a:lnTo>
                  <a:pt x="0" y="0"/>
                </a:lnTo>
                <a:close/>
              </a:path>
            </a:pathLst>
          </a:custGeom>
          <a:blipFill>
            <a:blip r:embed="rId4"/>
            <a:stretch>
              <a:fillRect/>
            </a:stretch>
          </a:blipFill>
        </p:spPr>
      </p:sp>
      <p:sp>
        <p:nvSpPr>
          <p:cNvPr id="4" name="Freeform 4"/>
          <p:cNvSpPr/>
          <p:nvPr/>
        </p:nvSpPr>
        <p:spPr>
          <a:xfrm>
            <a:off x="12264274" y="1761161"/>
            <a:ext cx="5545628" cy="8041160"/>
          </a:xfrm>
          <a:custGeom>
            <a:avLst/>
            <a:gdLst/>
            <a:ahLst/>
            <a:cxnLst/>
            <a:rect l="l" t="t" r="r" b="b"/>
            <a:pathLst>
              <a:path w="5545628" h="8041160">
                <a:moveTo>
                  <a:pt x="0" y="0"/>
                </a:moveTo>
                <a:lnTo>
                  <a:pt x="5545628" y="0"/>
                </a:lnTo>
                <a:lnTo>
                  <a:pt x="5545628" y="8041161"/>
                </a:lnTo>
                <a:lnTo>
                  <a:pt x="0" y="8041161"/>
                </a:lnTo>
                <a:lnTo>
                  <a:pt x="0" y="0"/>
                </a:lnTo>
                <a:close/>
              </a:path>
            </a:pathLst>
          </a:custGeom>
          <a:blipFill>
            <a:blip r:embed="rId5"/>
            <a:stretch>
              <a:fillRect/>
            </a:stretch>
          </a:blipFill>
        </p:spPr>
      </p:sp>
      <p:sp>
        <p:nvSpPr>
          <p:cNvPr id="5" name="TextBox 5"/>
          <p:cNvSpPr txBox="1"/>
          <p:nvPr/>
        </p:nvSpPr>
        <p:spPr>
          <a:xfrm>
            <a:off x="595157" y="612642"/>
            <a:ext cx="15616694"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DEMO PHÂN QUYỀN NGƯỜI DÙNG</a:t>
            </a:r>
          </a:p>
        </p:txBody>
      </p:sp>
      <p:sp>
        <p:nvSpPr>
          <p:cNvPr id="6" name="Freeform 6"/>
          <p:cNvSpPr/>
          <p:nvPr/>
        </p:nvSpPr>
        <p:spPr>
          <a:xfrm>
            <a:off x="478098" y="1761161"/>
            <a:ext cx="5467989" cy="8041160"/>
          </a:xfrm>
          <a:custGeom>
            <a:avLst/>
            <a:gdLst/>
            <a:ahLst/>
            <a:cxnLst/>
            <a:rect l="l" t="t" r="r" b="b"/>
            <a:pathLst>
              <a:path w="5467989" h="8041160">
                <a:moveTo>
                  <a:pt x="0" y="0"/>
                </a:moveTo>
                <a:lnTo>
                  <a:pt x="5467989" y="0"/>
                </a:lnTo>
                <a:lnTo>
                  <a:pt x="5467989" y="8041161"/>
                </a:lnTo>
                <a:lnTo>
                  <a:pt x="0" y="8041161"/>
                </a:lnTo>
                <a:lnTo>
                  <a:pt x="0" y="0"/>
                </a:lnTo>
                <a:close/>
              </a:path>
            </a:pathLst>
          </a:custGeom>
          <a:blipFill>
            <a:blip r:embed="rId6"/>
            <a:stretch>
              <a:fillRect/>
            </a:stretch>
          </a:blipFill>
        </p:spPr>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28700" y="3533088"/>
            <a:ext cx="4944585" cy="6198142"/>
          </a:xfrm>
          <a:custGeom>
            <a:avLst/>
            <a:gdLst/>
            <a:ahLst/>
            <a:cxnLst/>
            <a:rect l="l" t="t" r="r" b="b"/>
            <a:pathLst>
              <a:path w="4944585" h="6198142">
                <a:moveTo>
                  <a:pt x="0" y="0"/>
                </a:moveTo>
                <a:lnTo>
                  <a:pt x="4944585" y="0"/>
                </a:lnTo>
                <a:lnTo>
                  <a:pt x="4944585" y="6198142"/>
                </a:lnTo>
                <a:lnTo>
                  <a:pt x="0" y="6198142"/>
                </a:lnTo>
                <a:lnTo>
                  <a:pt x="0" y="0"/>
                </a:lnTo>
                <a:close/>
              </a:path>
            </a:pathLst>
          </a:custGeom>
          <a:blipFill>
            <a:blip r:embed="rId4"/>
            <a:stretch>
              <a:fillRect/>
            </a:stretch>
          </a:blipFill>
        </p:spPr>
      </p:sp>
      <p:sp>
        <p:nvSpPr>
          <p:cNvPr id="4" name="Freeform 4"/>
          <p:cNvSpPr/>
          <p:nvPr/>
        </p:nvSpPr>
        <p:spPr>
          <a:xfrm>
            <a:off x="6031203" y="3498739"/>
            <a:ext cx="4553454" cy="3632295"/>
          </a:xfrm>
          <a:custGeom>
            <a:avLst/>
            <a:gdLst/>
            <a:ahLst/>
            <a:cxnLst/>
            <a:rect l="l" t="t" r="r" b="b"/>
            <a:pathLst>
              <a:path w="4553454" h="3632295">
                <a:moveTo>
                  <a:pt x="0" y="0"/>
                </a:moveTo>
                <a:lnTo>
                  <a:pt x="4553454" y="0"/>
                </a:lnTo>
                <a:lnTo>
                  <a:pt x="4553454" y="3632295"/>
                </a:lnTo>
                <a:lnTo>
                  <a:pt x="0" y="3632295"/>
                </a:lnTo>
                <a:lnTo>
                  <a:pt x="0" y="0"/>
                </a:lnTo>
                <a:close/>
              </a:path>
            </a:pathLst>
          </a:custGeom>
          <a:blipFill>
            <a:blip r:embed="rId5"/>
            <a:stretch>
              <a:fillRect/>
            </a:stretch>
          </a:blipFill>
        </p:spPr>
      </p:sp>
      <p:sp>
        <p:nvSpPr>
          <p:cNvPr id="5" name="Freeform 5"/>
          <p:cNvSpPr/>
          <p:nvPr/>
        </p:nvSpPr>
        <p:spPr>
          <a:xfrm>
            <a:off x="6031203" y="7131034"/>
            <a:ext cx="4553454" cy="2600196"/>
          </a:xfrm>
          <a:custGeom>
            <a:avLst/>
            <a:gdLst/>
            <a:ahLst/>
            <a:cxnLst/>
            <a:rect l="l" t="t" r="r" b="b"/>
            <a:pathLst>
              <a:path w="4553454" h="2600196">
                <a:moveTo>
                  <a:pt x="0" y="0"/>
                </a:moveTo>
                <a:lnTo>
                  <a:pt x="4553454" y="0"/>
                </a:lnTo>
                <a:lnTo>
                  <a:pt x="4553454" y="2600196"/>
                </a:lnTo>
                <a:lnTo>
                  <a:pt x="0" y="2600196"/>
                </a:lnTo>
                <a:lnTo>
                  <a:pt x="0" y="0"/>
                </a:lnTo>
                <a:close/>
              </a:path>
            </a:pathLst>
          </a:custGeom>
          <a:blipFill>
            <a:blip r:embed="rId6"/>
            <a:stretch>
              <a:fillRect/>
            </a:stretch>
          </a:blipFill>
        </p:spPr>
      </p:sp>
      <p:sp>
        <p:nvSpPr>
          <p:cNvPr id="6" name="Freeform 6"/>
          <p:cNvSpPr/>
          <p:nvPr/>
        </p:nvSpPr>
        <p:spPr>
          <a:xfrm>
            <a:off x="10762971" y="1549533"/>
            <a:ext cx="6496329" cy="8181698"/>
          </a:xfrm>
          <a:custGeom>
            <a:avLst/>
            <a:gdLst/>
            <a:ahLst/>
            <a:cxnLst/>
            <a:rect l="l" t="t" r="r" b="b"/>
            <a:pathLst>
              <a:path w="6496329" h="8181698">
                <a:moveTo>
                  <a:pt x="0" y="0"/>
                </a:moveTo>
                <a:lnTo>
                  <a:pt x="6496329" y="0"/>
                </a:lnTo>
                <a:lnTo>
                  <a:pt x="6496329" y="8181697"/>
                </a:lnTo>
                <a:lnTo>
                  <a:pt x="0" y="8181697"/>
                </a:lnTo>
                <a:lnTo>
                  <a:pt x="0" y="0"/>
                </a:lnTo>
                <a:close/>
              </a:path>
            </a:pathLst>
          </a:custGeom>
          <a:blipFill>
            <a:blip r:embed="rId7"/>
            <a:stretch>
              <a:fillRect/>
            </a:stretch>
          </a:blipFill>
        </p:spPr>
      </p:sp>
      <p:sp>
        <p:nvSpPr>
          <p:cNvPr id="7" name="TextBox 7"/>
          <p:cNvSpPr txBox="1"/>
          <p:nvPr/>
        </p:nvSpPr>
        <p:spPr>
          <a:xfrm>
            <a:off x="595157" y="612642"/>
            <a:ext cx="12811422"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XÁC THỰC AN TOÀN</a:t>
            </a:r>
          </a:p>
        </p:txBody>
      </p:sp>
      <p:sp>
        <p:nvSpPr>
          <p:cNvPr id="8" name="TextBox 8"/>
          <p:cNvSpPr txBox="1"/>
          <p:nvPr/>
        </p:nvSpPr>
        <p:spPr>
          <a:xfrm>
            <a:off x="1028700" y="1532522"/>
            <a:ext cx="9525660" cy="1745102"/>
          </a:xfrm>
          <a:prstGeom prst="rect">
            <a:avLst/>
          </a:prstGeom>
        </p:spPr>
        <p:txBody>
          <a:bodyPr lIns="0" tIns="0" rIns="0" bIns="0" rtlCol="0" anchor="t">
            <a:spAutoFit/>
          </a:bodyPr>
          <a:lstStyle/>
          <a:p>
            <a:pPr algn="l">
              <a:lnSpc>
                <a:spcPts val="4613"/>
              </a:lnSpc>
            </a:pPr>
            <a:r>
              <a:rPr lang="en-US" sz="3295" b="1" spc="75">
                <a:solidFill>
                  <a:srgbClr val="343434"/>
                </a:solidFill>
                <a:latin typeface="Asap Bold"/>
                <a:ea typeface="Asap Bold"/>
                <a:cs typeface="Asap Bold"/>
                <a:sym typeface="Asap Bold"/>
              </a:rPr>
              <a:t>Mục tiêu:</a:t>
            </a:r>
            <a:r>
              <a:rPr lang="en-US" sz="3295" spc="75">
                <a:solidFill>
                  <a:srgbClr val="343434"/>
                </a:solidFill>
                <a:latin typeface="Asap"/>
                <a:ea typeface="Asap"/>
                <a:cs typeface="Asap"/>
                <a:sym typeface="Asap"/>
              </a:rPr>
              <a:t> Xác thực qua email nhằm đảm bảo chỉ người thật sự được phép mới có thể đăng nhập / đăng ký.</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28700" y="2140826"/>
            <a:ext cx="4365637" cy="6408464"/>
          </a:xfrm>
          <a:custGeom>
            <a:avLst/>
            <a:gdLst/>
            <a:ahLst/>
            <a:cxnLst/>
            <a:rect l="l" t="t" r="r" b="b"/>
            <a:pathLst>
              <a:path w="4365637" h="6408464">
                <a:moveTo>
                  <a:pt x="0" y="0"/>
                </a:moveTo>
                <a:lnTo>
                  <a:pt x="4365637" y="0"/>
                </a:lnTo>
                <a:lnTo>
                  <a:pt x="4365637" y="6408465"/>
                </a:lnTo>
                <a:lnTo>
                  <a:pt x="0" y="6408465"/>
                </a:lnTo>
                <a:lnTo>
                  <a:pt x="0" y="0"/>
                </a:lnTo>
                <a:close/>
              </a:path>
            </a:pathLst>
          </a:custGeom>
          <a:blipFill>
            <a:blip r:embed="rId4"/>
            <a:stretch>
              <a:fillRect/>
            </a:stretch>
          </a:blipFill>
        </p:spPr>
      </p:sp>
      <p:sp>
        <p:nvSpPr>
          <p:cNvPr id="4" name="Freeform 4"/>
          <p:cNvSpPr/>
          <p:nvPr/>
        </p:nvSpPr>
        <p:spPr>
          <a:xfrm>
            <a:off x="5653205" y="2213414"/>
            <a:ext cx="4331436" cy="6335877"/>
          </a:xfrm>
          <a:custGeom>
            <a:avLst/>
            <a:gdLst/>
            <a:ahLst/>
            <a:cxnLst/>
            <a:rect l="l" t="t" r="r" b="b"/>
            <a:pathLst>
              <a:path w="4331436" h="6335877">
                <a:moveTo>
                  <a:pt x="0" y="0"/>
                </a:moveTo>
                <a:lnTo>
                  <a:pt x="4331436" y="0"/>
                </a:lnTo>
                <a:lnTo>
                  <a:pt x="4331436" y="6335877"/>
                </a:lnTo>
                <a:lnTo>
                  <a:pt x="0" y="6335877"/>
                </a:lnTo>
                <a:lnTo>
                  <a:pt x="0" y="0"/>
                </a:lnTo>
                <a:close/>
              </a:path>
            </a:pathLst>
          </a:custGeom>
          <a:blipFill>
            <a:blip r:embed="rId5"/>
            <a:stretch>
              <a:fillRect/>
            </a:stretch>
          </a:blipFill>
        </p:spPr>
      </p:sp>
      <p:sp>
        <p:nvSpPr>
          <p:cNvPr id="5" name="Freeform 5"/>
          <p:cNvSpPr/>
          <p:nvPr/>
        </p:nvSpPr>
        <p:spPr>
          <a:xfrm>
            <a:off x="11216064" y="1187062"/>
            <a:ext cx="5471847" cy="5421064"/>
          </a:xfrm>
          <a:custGeom>
            <a:avLst/>
            <a:gdLst/>
            <a:ahLst/>
            <a:cxnLst/>
            <a:rect l="l" t="t" r="r" b="b"/>
            <a:pathLst>
              <a:path w="5471847" h="5421064">
                <a:moveTo>
                  <a:pt x="0" y="0"/>
                </a:moveTo>
                <a:lnTo>
                  <a:pt x="5471847" y="0"/>
                </a:lnTo>
                <a:lnTo>
                  <a:pt x="5471847" y="5421064"/>
                </a:lnTo>
                <a:lnTo>
                  <a:pt x="0" y="5421064"/>
                </a:lnTo>
                <a:lnTo>
                  <a:pt x="0" y="0"/>
                </a:lnTo>
                <a:close/>
              </a:path>
            </a:pathLst>
          </a:custGeom>
          <a:blipFill>
            <a:blip r:embed="rId6"/>
            <a:stretch>
              <a:fillRect/>
            </a:stretch>
          </a:blipFill>
        </p:spPr>
      </p:sp>
      <p:sp>
        <p:nvSpPr>
          <p:cNvPr id="6" name="Freeform 6"/>
          <p:cNvSpPr/>
          <p:nvPr/>
        </p:nvSpPr>
        <p:spPr>
          <a:xfrm>
            <a:off x="10243509" y="6875602"/>
            <a:ext cx="7416958" cy="2382698"/>
          </a:xfrm>
          <a:custGeom>
            <a:avLst/>
            <a:gdLst/>
            <a:ahLst/>
            <a:cxnLst/>
            <a:rect l="l" t="t" r="r" b="b"/>
            <a:pathLst>
              <a:path w="7416958" h="2382698">
                <a:moveTo>
                  <a:pt x="0" y="0"/>
                </a:moveTo>
                <a:lnTo>
                  <a:pt x="7416958" y="0"/>
                </a:lnTo>
                <a:lnTo>
                  <a:pt x="7416958" y="2382698"/>
                </a:lnTo>
                <a:lnTo>
                  <a:pt x="0" y="2382698"/>
                </a:lnTo>
                <a:lnTo>
                  <a:pt x="0" y="0"/>
                </a:lnTo>
                <a:close/>
              </a:path>
            </a:pathLst>
          </a:custGeom>
          <a:blipFill>
            <a:blip r:embed="rId7"/>
            <a:stretch>
              <a:fillRect/>
            </a:stretch>
          </a:blipFill>
        </p:spPr>
      </p:sp>
      <p:sp>
        <p:nvSpPr>
          <p:cNvPr id="7" name="TextBox 7"/>
          <p:cNvSpPr txBox="1"/>
          <p:nvPr/>
        </p:nvSpPr>
        <p:spPr>
          <a:xfrm>
            <a:off x="595157" y="612642"/>
            <a:ext cx="12811422"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XÁC THỰC AN TOÀN</a:t>
            </a:r>
          </a:p>
        </p:txBody>
      </p:sp>
      <p:sp>
        <p:nvSpPr>
          <p:cNvPr id="8" name="TextBox 8"/>
          <p:cNvSpPr txBox="1"/>
          <p:nvPr/>
        </p:nvSpPr>
        <p:spPr>
          <a:xfrm>
            <a:off x="1857601" y="8801357"/>
            <a:ext cx="7073472" cy="590037"/>
          </a:xfrm>
          <a:prstGeom prst="rect">
            <a:avLst/>
          </a:prstGeom>
        </p:spPr>
        <p:txBody>
          <a:bodyPr lIns="0" tIns="0" rIns="0" bIns="0" rtlCol="0" anchor="t">
            <a:spAutoFit/>
          </a:bodyPr>
          <a:lstStyle/>
          <a:p>
            <a:pPr algn="l">
              <a:lnSpc>
                <a:spcPts val="4753"/>
              </a:lnSpc>
            </a:pPr>
            <a:r>
              <a:rPr lang="en-US" sz="3395" spc="78">
                <a:solidFill>
                  <a:srgbClr val="343434"/>
                </a:solidFill>
                <a:latin typeface="Asap"/>
                <a:ea typeface="Asap"/>
                <a:cs typeface="Asap"/>
                <a:sym typeface="Asap"/>
              </a:rPr>
              <a:t>Chức năng đổi mật khẩu qua email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363200" y="419100"/>
            <a:ext cx="6456892" cy="9524646"/>
          </a:xfrm>
          <a:custGeom>
            <a:avLst/>
            <a:gdLst/>
            <a:ahLst/>
            <a:cxnLst/>
            <a:rect l="l" t="t" r="r" b="b"/>
            <a:pathLst>
              <a:path w="6456892" h="9524646">
                <a:moveTo>
                  <a:pt x="0" y="0"/>
                </a:moveTo>
                <a:lnTo>
                  <a:pt x="6456892" y="0"/>
                </a:lnTo>
                <a:lnTo>
                  <a:pt x="6456892" y="9524646"/>
                </a:lnTo>
                <a:lnTo>
                  <a:pt x="0" y="9524646"/>
                </a:lnTo>
                <a:lnTo>
                  <a:pt x="0" y="0"/>
                </a:lnTo>
                <a:close/>
              </a:path>
            </a:pathLst>
          </a:custGeom>
          <a:blipFill>
            <a:blip r:embed="rId4"/>
            <a:stretch>
              <a:fillRect/>
            </a:stretch>
          </a:blipFill>
        </p:spPr>
      </p:sp>
      <p:sp>
        <p:nvSpPr>
          <p:cNvPr id="4" name="TextBox 4"/>
          <p:cNvSpPr txBox="1"/>
          <p:nvPr/>
        </p:nvSpPr>
        <p:spPr>
          <a:xfrm>
            <a:off x="595157" y="612642"/>
            <a:ext cx="12811422"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XÁC THỰC AN TOÀN</a:t>
            </a:r>
          </a:p>
        </p:txBody>
      </p:sp>
      <p:sp>
        <p:nvSpPr>
          <p:cNvPr id="5" name="TextBox 5"/>
          <p:cNvSpPr txBox="1"/>
          <p:nvPr/>
        </p:nvSpPr>
        <p:spPr>
          <a:xfrm>
            <a:off x="762000" y="3586146"/>
            <a:ext cx="8310990" cy="3590412"/>
          </a:xfrm>
          <a:prstGeom prst="rect">
            <a:avLst/>
          </a:prstGeom>
        </p:spPr>
        <p:txBody>
          <a:bodyPr lIns="0" tIns="0" rIns="0" bIns="0" rtlCol="0" anchor="t">
            <a:spAutoFit/>
          </a:bodyPr>
          <a:lstStyle/>
          <a:p>
            <a:pPr algn="l">
              <a:lnSpc>
                <a:spcPts val="4753"/>
              </a:lnSpc>
            </a:pPr>
            <a:r>
              <a:rPr lang="en-US" sz="3395" spc="78">
                <a:solidFill>
                  <a:srgbClr val="343434"/>
                </a:solidFill>
                <a:latin typeface="Asap"/>
                <a:ea typeface="Asap"/>
                <a:cs typeface="Asap"/>
                <a:sym typeface="Asap"/>
              </a:rPr>
              <a:t>Độ mạnh yếu của mật khẩu và yêu cầu về mật khẩu:</a:t>
            </a:r>
          </a:p>
          <a:p>
            <a:pPr marL="733026" lvl="1" indent="-366513" algn="l">
              <a:lnSpc>
                <a:spcPts val="4753"/>
              </a:lnSpc>
              <a:buFont typeface="Arial"/>
              <a:buChar char="•"/>
            </a:pPr>
            <a:r>
              <a:rPr lang="en-US" sz="3395" spc="78">
                <a:solidFill>
                  <a:srgbClr val="343434"/>
                </a:solidFill>
                <a:latin typeface="Asap"/>
                <a:ea typeface="Asap"/>
                <a:cs typeface="Asap"/>
                <a:sym typeface="Asap"/>
              </a:rPr>
              <a:t>Độ dài ít nhất 8 kí tự</a:t>
            </a:r>
          </a:p>
          <a:p>
            <a:pPr marL="733026" lvl="1" indent="-366513" algn="l">
              <a:lnSpc>
                <a:spcPts val="4753"/>
              </a:lnSpc>
              <a:buFont typeface="Arial"/>
              <a:buChar char="•"/>
            </a:pPr>
            <a:r>
              <a:rPr lang="en-US" sz="3395" spc="78">
                <a:solidFill>
                  <a:srgbClr val="343434"/>
                </a:solidFill>
                <a:latin typeface="Asap"/>
                <a:ea typeface="Asap"/>
                <a:cs typeface="Asap"/>
                <a:sym typeface="Asap"/>
              </a:rPr>
              <a:t>Có chữ thường</a:t>
            </a:r>
          </a:p>
          <a:p>
            <a:pPr marL="733026" lvl="1" indent="-366513" algn="l">
              <a:lnSpc>
                <a:spcPts val="4753"/>
              </a:lnSpc>
              <a:buFont typeface="Arial"/>
              <a:buChar char="•"/>
            </a:pPr>
            <a:r>
              <a:rPr lang="en-US" sz="3395" spc="78">
                <a:solidFill>
                  <a:srgbClr val="343434"/>
                </a:solidFill>
                <a:latin typeface="Asap"/>
                <a:ea typeface="Asap"/>
                <a:cs typeface="Asap"/>
                <a:sym typeface="Asap"/>
              </a:rPr>
              <a:t>Thêm số</a:t>
            </a:r>
          </a:p>
          <a:p>
            <a:pPr marL="733026" lvl="1" indent="-366513" algn="l">
              <a:lnSpc>
                <a:spcPts val="4753"/>
              </a:lnSpc>
              <a:buFont typeface="Arial"/>
              <a:buChar char="•"/>
            </a:pPr>
            <a:r>
              <a:rPr lang="en-US" sz="3395" spc="78">
                <a:solidFill>
                  <a:srgbClr val="343434"/>
                </a:solidFill>
                <a:latin typeface="Asap"/>
                <a:ea typeface="Asap"/>
                <a:cs typeface="Asap"/>
                <a:sym typeface="Asap"/>
              </a:rPr>
              <a:t>Và có kí tự đặc biệt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28700" y="2005643"/>
            <a:ext cx="5282142" cy="7708767"/>
          </a:xfrm>
          <a:custGeom>
            <a:avLst/>
            <a:gdLst/>
            <a:ahLst/>
            <a:cxnLst/>
            <a:rect l="l" t="t" r="r" b="b"/>
            <a:pathLst>
              <a:path w="5282142" h="7708767">
                <a:moveTo>
                  <a:pt x="0" y="0"/>
                </a:moveTo>
                <a:lnTo>
                  <a:pt x="5282142" y="0"/>
                </a:lnTo>
                <a:lnTo>
                  <a:pt x="5282142" y="7708767"/>
                </a:lnTo>
                <a:lnTo>
                  <a:pt x="0" y="7708767"/>
                </a:lnTo>
                <a:lnTo>
                  <a:pt x="0" y="0"/>
                </a:lnTo>
                <a:close/>
              </a:path>
            </a:pathLst>
          </a:custGeom>
          <a:blipFill>
            <a:blip r:embed="rId4"/>
            <a:stretch>
              <a:fillRect/>
            </a:stretch>
          </a:blipFill>
        </p:spPr>
      </p:sp>
      <p:sp>
        <p:nvSpPr>
          <p:cNvPr id="4" name="Freeform 4"/>
          <p:cNvSpPr/>
          <p:nvPr/>
        </p:nvSpPr>
        <p:spPr>
          <a:xfrm>
            <a:off x="6502929" y="2005643"/>
            <a:ext cx="5282142" cy="7708767"/>
          </a:xfrm>
          <a:custGeom>
            <a:avLst/>
            <a:gdLst/>
            <a:ahLst/>
            <a:cxnLst/>
            <a:rect l="l" t="t" r="r" b="b"/>
            <a:pathLst>
              <a:path w="5282142" h="7708767">
                <a:moveTo>
                  <a:pt x="0" y="0"/>
                </a:moveTo>
                <a:lnTo>
                  <a:pt x="5282142" y="0"/>
                </a:lnTo>
                <a:lnTo>
                  <a:pt x="5282142" y="7708767"/>
                </a:lnTo>
                <a:lnTo>
                  <a:pt x="0" y="7708767"/>
                </a:lnTo>
                <a:lnTo>
                  <a:pt x="0" y="0"/>
                </a:lnTo>
                <a:close/>
              </a:path>
            </a:pathLst>
          </a:custGeom>
          <a:blipFill>
            <a:blip r:embed="rId4"/>
            <a:stretch>
              <a:fillRect/>
            </a:stretch>
          </a:blipFill>
        </p:spPr>
      </p:sp>
      <p:sp>
        <p:nvSpPr>
          <p:cNvPr id="5" name="Freeform 5"/>
          <p:cNvSpPr/>
          <p:nvPr/>
        </p:nvSpPr>
        <p:spPr>
          <a:xfrm>
            <a:off x="12007702" y="2005643"/>
            <a:ext cx="5251598" cy="7708767"/>
          </a:xfrm>
          <a:custGeom>
            <a:avLst/>
            <a:gdLst/>
            <a:ahLst/>
            <a:cxnLst/>
            <a:rect l="l" t="t" r="r" b="b"/>
            <a:pathLst>
              <a:path w="5251598" h="7708767">
                <a:moveTo>
                  <a:pt x="0" y="0"/>
                </a:moveTo>
                <a:lnTo>
                  <a:pt x="5251598" y="0"/>
                </a:lnTo>
                <a:lnTo>
                  <a:pt x="5251598" y="7708767"/>
                </a:lnTo>
                <a:lnTo>
                  <a:pt x="0" y="7708767"/>
                </a:lnTo>
                <a:lnTo>
                  <a:pt x="0" y="0"/>
                </a:lnTo>
                <a:close/>
              </a:path>
            </a:pathLst>
          </a:custGeom>
          <a:blipFill>
            <a:blip r:embed="rId5"/>
            <a:stretch>
              <a:fillRect/>
            </a:stretch>
          </a:blipFill>
        </p:spPr>
      </p:sp>
      <p:sp>
        <p:nvSpPr>
          <p:cNvPr id="6" name="TextBox 6"/>
          <p:cNvSpPr txBox="1"/>
          <p:nvPr/>
        </p:nvSpPr>
        <p:spPr>
          <a:xfrm>
            <a:off x="595157" y="612642"/>
            <a:ext cx="16182273"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VÔ HIỆU HÓA VÀ KHÔI PHỤC</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595157" y="608890"/>
            <a:ext cx="15953732"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KẾT LUẬN VỀ SECURITY BEST PRACTICE</a:t>
            </a:r>
          </a:p>
        </p:txBody>
      </p:sp>
      <p:sp>
        <p:nvSpPr>
          <p:cNvPr id="4" name="TextBox 4"/>
          <p:cNvSpPr txBox="1"/>
          <p:nvPr/>
        </p:nvSpPr>
        <p:spPr>
          <a:xfrm>
            <a:off x="1255173" y="3426773"/>
            <a:ext cx="15301949" cy="3823434"/>
          </a:xfrm>
          <a:prstGeom prst="rect">
            <a:avLst/>
          </a:prstGeom>
        </p:spPr>
        <p:txBody>
          <a:bodyPr lIns="0" tIns="0" rIns="0" bIns="0" rtlCol="0" anchor="t">
            <a:spAutoFit/>
          </a:bodyPr>
          <a:lstStyle/>
          <a:p>
            <a:pPr marL="776400" lvl="1" indent="-388200" algn="l">
              <a:lnSpc>
                <a:spcPts val="5034"/>
              </a:lnSpc>
              <a:buFont typeface="Arial"/>
              <a:buChar char="•"/>
            </a:pPr>
            <a:r>
              <a:rPr lang="en-US" sz="3596" spc="82">
                <a:solidFill>
                  <a:srgbClr val="343434"/>
                </a:solidFill>
                <a:latin typeface="Asap"/>
                <a:ea typeface="Asap"/>
                <a:cs typeface="Asap"/>
                <a:sym typeface="Asap"/>
              </a:rPr>
              <a:t>Bảo mật là yếu tố cốt lõi trong việc sử dụng Firebase Authentication</a:t>
            </a:r>
          </a:p>
          <a:p>
            <a:pPr marL="776400" lvl="1" indent="-388200" algn="l">
              <a:lnSpc>
                <a:spcPts val="5034"/>
              </a:lnSpc>
              <a:buFont typeface="Arial"/>
              <a:buChar char="•"/>
            </a:pPr>
            <a:r>
              <a:rPr lang="en-US" sz="3596" spc="82">
                <a:solidFill>
                  <a:srgbClr val="343434"/>
                </a:solidFill>
                <a:latin typeface="Asap"/>
                <a:ea typeface="Asap"/>
                <a:cs typeface="Asap"/>
                <a:sym typeface="Asap"/>
              </a:rPr>
              <a:t>Firebase Security Rules cho Firestore và Storage cần được cấu hình chặt chẽ để người dùng chỉ có quyền đọc/ghi dữ liệu của chính họ, dựa trên request.auth.uid. </a:t>
            </a:r>
          </a:p>
          <a:p>
            <a:pPr marL="776400" lvl="1" indent="-388200" algn="l">
              <a:lnSpc>
                <a:spcPts val="5034"/>
              </a:lnSpc>
              <a:buFont typeface="Arial"/>
              <a:buChar char="•"/>
            </a:pPr>
            <a:r>
              <a:rPr lang="en-US" sz="3596" spc="82">
                <a:solidFill>
                  <a:srgbClr val="343434"/>
                </a:solidFill>
                <a:latin typeface="Asap"/>
                <a:ea typeface="Asap"/>
                <a:cs typeface="Asap"/>
                <a:sym typeface="Asap"/>
              </a:rPr>
              <a:t>Nhà phát triển cần đảm bảo chỉ người dùng hợp lệ và đã xác minh email mới được truy cập dữ liệu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218332" y="1028700"/>
            <a:ext cx="3701593" cy="4723610"/>
          </a:xfrm>
          <a:custGeom>
            <a:avLst/>
            <a:gdLst/>
            <a:ahLst/>
            <a:cxnLst/>
            <a:rect l="l" t="t" r="r" b="b"/>
            <a:pathLst>
              <a:path w="3701593" h="4723610">
                <a:moveTo>
                  <a:pt x="0" y="0"/>
                </a:moveTo>
                <a:lnTo>
                  <a:pt x="3701593" y="0"/>
                </a:lnTo>
                <a:lnTo>
                  <a:pt x="3701593" y="4723610"/>
                </a:lnTo>
                <a:lnTo>
                  <a:pt x="0" y="47236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9456031" y="3983289"/>
            <a:ext cx="3718302" cy="2393234"/>
          </a:xfrm>
          <a:custGeom>
            <a:avLst/>
            <a:gdLst/>
            <a:ahLst/>
            <a:cxnLst/>
            <a:rect l="l" t="t" r="r" b="b"/>
            <a:pathLst>
              <a:path w="3718302" h="2393234">
                <a:moveTo>
                  <a:pt x="0" y="0"/>
                </a:moveTo>
                <a:lnTo>
                  <a:pt x="3718301" y="0"/>
                </a:lnTo>
                <a:lnTo>
                  <a:pt x="3718301" y="2393234"/>
                </a:lnTo>
                <a:lnTo>
                  <a:pt x="0" y="23932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4377104" y="2271673"/>
            <a:ext cx="2882196" cy="3943304"/>
          </a:xfrm>
          <a:custGeom>
            <a:avLst/>
            <a:gdLst/>
            <a:ahLst/>
            <a:cxnLst/>
            <a:rect l="l" t="t" r="r" b="b"/>
            <a:pathLst>
              <a:path w="2882196" h="3943304">
                <a:moveTo>
                  <a:pt x="0" y="0"/>
                </a:moveTo>
                <a:lnTo>
                  <a:pt x="2882196" y="0"/>
                </a:lnTo>
                <a:lnTo>
                  <a:pt x="2882196" y="3943303"/>
                </a:lnTo>
                <a:lnTo>
                  <a:pt x="0" y="394330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028700" y="219590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0" name="Freeform 10"/>
          <p:cNvSpPr/>
          <p:nvPr/>
        </p:nvSpPr>
        <p:spPr>
          <a:xfrm>
            <a:off x="1028700" y="3301266"/>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FD5A4"/>
          </a:solidFill>
          <a:ln w="28575" cap="sq">
            <a:solidFill>
              <a:srgbClr val="000000"/>
            </a:solidFill>
            <a:prstDash val="solid"/>
            <a:miter/>
          </a:ln>
        </p:spPr>
      </p:sp>
      <p:sp>
        <p:nvSpPr>
          <p:cNvPr id="13" name="Freeform 13"/>
          <p:cNvSpPr/>
          <p:nvPr/>
        </p:nvSpPr>
        <p:spPr>
          <a:xfrm>
            <a:off x="1028700" y="440663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6" name="Freeform 16"/>
          <p:cNvSpPr/>
          <p:nvPr/>
        </p:nvSpPr>
        <p:spPr>
          <a:xfrm>
            <a:off x="1028700" y="5535414"/>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9" name="Freeform 19"/>
          <p:cNvSpPr/>
          <p:nvPr/>
        </p:nvSpPr>
        <p:spPr>
          <a:xfrm>
            <a:off x="1028700" y="662525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2" name="Freeform 22"/>
          <p:cNvSpPr/>
          <p:nvPr/>
        </p:nvSpPr>
        <p:spPr>
          <a:xfrm>
            <a:off x="1028700" y="775319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4" name="Freeform 24"/>
          <p:cNvSpPr/>
          <p:nvPr/>
        </p:nvSpPr>
        <p:spPr>
          <a:xfrm>
            <a:off x="9351256" y="6845851"/>
            <a:ext cx="2051015" cy="2051015"/>
          </a:xfrm>
          <a:custGeom>
            <a:avLst/>
            <a:gdLst/>
            <a:ahLst/>
            <a:cxnLst/>
            <a:rect l="l" t="t" r="r" b="b"/>
            <a:pathLst>
              <a:path w="2051015" h="2051015">
                <a:moveTo>
                  <a:pt x="0" y="0"/>
                </a:moveTo>
                <a:lnTo>
                  <a:pt x="2051014" y="0"/>
                </a:lnTo>
                <a:lnTo>
                  <a:pt x="2051014" y="2051015"/>
                </a:lnTo>
                <a:lnTo>
                  <a:pt x="0" y="2051015"/>
                </a:lnTo>
                <a:lnTo>
                  <a:pt x="0" y="0"/>
                </a:lnTo>
                <a:close/>
              </a:path>
            </a:pathLst>
          </a:custGeom>
          <a:blipFill>
            <a:blip r:embed="rId10"/>
            <a:stretch>
              <a:fillRect/>
            </a:stretch>
          </a:blipFill>
        </p:spPr>
      </p:sp>
      <p:sp>
        <p:nvSpPr>
          <p:cNvPr id="25" name="Freeform 25"/>
          <p:cNvSpPr/>
          <p:nvPr/>
        </p:nvSpPr>
        <p:spPr>
          <a:xfrm>
            <a:off x="12324756" y="6845851"/>
            <a:ext cx="2051015" cy="2051015"/>
          </a:xfrm>
          <a:custGeom>
            <a:avLst/>
            <a:gdLst/>
            <a:ahLst/>
            <a:cxnLst/>
            <a:rect l="l" t="t" r="r" b="b"/>
            <a:pathLst>
              <a:path w="2051015" h="2051015">
                <a:moveTo>
                  <a:pt x="0" y="0"/>
                </a:moveTo>
                <a:lnTo>
                  <a:pt x="2051015" y="0"/>
                </a:lnTo>
                <a:lnTo>
                  <a:pt x="2051015" y="2051015"/>
                </a:lnTo>
                <a:lnTo>
                  <a:pt x="0" y="2051015"/>
                </a:lnTo>
                <a:lnTo>
                  <a:pt x="0" y="0"/>
                </a:lnTo>
                <a:close/>
              </a:path>
            </a:pathLst>
          </a:custGeom>
          <a:blipFill>
            <a:blip r:embed="rId11"/>
            <a:stretch>
              <a:fillRect/>
            </a:stretch>
          </a:blipFill>
        </p:spPr>
      </p:sp>
      <p:sp>
        <p:nvSpPr>
          <p:cNvPr id="26" name="Freeform 26"/>
          <p:cNvSpPr/>
          <p:nvPr/>
        </p:nvSpPr>
        <p:spPr>
          <a:xfrm>
            <a:off x="11402270" y="7621593"/>
            <a:ext cx="852676" cy="868466"/>
          </a:xfrm>
          <a:custGeom>
            <a:avLst/>
            <a:gdLst/>
            <a:ahLst/>
            <a:cxnLst/>
            <a:rect l="l" t="t" r="r" b="b"/>
            <a:pathLst>
              <a:path w="852676" h="868466">
                <a:moveTo>
                  <a:pt x="0" y="0"/>
                </a:moveTo>
                <a:lnTo>
                  <a:pt x="852676" y="0"/>
                </a:lnTo>
                <a:lnTo>
                  <a:pt x="852676" y="868466"/>
                </a:lnTo>
                <a:lnTo>
                  <a:pt x="0" y="86846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7" name="Freeform 27"/>
          <p:cNvSpPr/>
          <p:nvPr/>
        </p:nvSpPr>
        <p:spPr>
          <a:xfrm>
            <a:off x="14375771" y="7820877"/>
            <a:ext cx="971050" cy="524750"/>
          </a:xfrm>
          <a:custGeom>
            <a:avLst/>
            <a:gdLst/>
            <a:ahLst/>
            <a:cxnLst/>
            <a:rect l="l" t="t" r="r" b="b"/>
            <a:pathLst>
              <a:path w="971050" h="524750">
                <a:moveTo>
                  <a:pt x="0" y="0"/>
                </a:moveTo>
                <a:lnTo>
                  <a:pt x="971050" y="0"/>
                </a:lnTo>
                <a:lnTo>
                  <a:pt x="971050" y="524750"/>
                </a:lnTo>
                <a:lnTo>
                  <a:pt x="0" y="52475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8" name="Freeform 28"/>
          <p:cNvSpPr/>
          <p:nvPr/>
        </p:nvSpPr>
        <p:spPr>
          <a:xfrm>
            <a:off x="15661146" y="6842658"/>
            <a:ext cx="1889871" cy="2054207"/>
          </a:xfrm>
          <a:custGeom>
            <a:avLst/>
            <a:gdLst/>
            <a:ahLst/>
            <a:cxnLst/>
            <a:rect l="l" t="t" r="r" b="b"/>
            <a:pathLst>
              <a:path w="1889871" h="2054207">
                <a:moveTo>
                  <a:pt x="0" y="0"/>
                </a:moveTo>
                <a:lnTo>
                  <a:pt x="1889871" y="0"/>
                </a:lnTo>
                <a:lnTo>
                  <a:pt x="1889871" y="2054208"/>
                </a:lnTo>
                <a:lnTo>
                  <a:pt x="0" y="2054208"/>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29" name="TextBox 29"/>
          <p:cNvSpPr txBox="1"/>
          <p:nvPr/>
        </p:nvSpPr>
        <p:spPr>
          <a:xfrm>
            <a:off x="595157" y="612642"/>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NỘI DUNG</a:t>
            </a:r>
          </a:p>
        </p:txBody>
      </p:sp>
      <p:sp>
        <p:nvSpPr>
          <p:cNvPr id="30" name="TextBox 8"/>
          <p:cNvSpPr txBox="1"/>
          <p:nvPr/>
        </p:nvSpPr>
        <p:spPr>
          <a:xfrm>
            <a:off x="1028700" y="2048218"/>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Giới thiệu Firebase Authentication</a:t>
            </a:r>
          </a:p>
        </p:txBody>
      </p:sp>
      <p:sp>
        <p:nvSpPr>
          <p:cNvPr id="31" name="TextBox 11"/>
          <p:cNvSpPr txBox="1"/>
          <p:nvPr/>
        </p:nvSpPr>
        <p:spPr>
          <a:xfrm>
            <a:off x="1028700" y="3150207"/>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Email/Password Login</a:t>
            </a:r>
          </a:p>
        </p:txBody>
      </p:sp>
      <p:sp>
        <p:nvSpPr>
          <p:cNvPr id="32" name="TextBox 14"/>
          <p:cNvSpPr txBox="1"/>
          <p:nvPr/>
        </p:nvSpPr>
        <p:spPr>
          <a:xfrm>
            <a:off x="1028700" y="425760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Social login (Google, Facebook)</a:t>
            </a:r>
          </a:p>
        </p:txBody>
      </p:sp>
      <p:sp>
        <p:nvSpPr>
          <p:cNvPr id="33" name="TextBox 17"/>
          <p:cNvSpPr txBox="1"/>
          <p:nvPr/>
        </p:nvSpPr>
        <p:spPr>
          <a:xfrm>
            <a:off x="1028700" y="5364551"/>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User management và profile</a:t>
            </a:r>
          </a:p>
        </p:txBody>
      </p:sp>
      <p:sp>
        <p:nvSpPr>
          <p:cNvPr id="34" name="TextBox 20"/>
          <p:cNvSpPr txBox="1"/>
          <p:nvPr/>
        </p:nvSpPr>
        <p:spPr>
          <a:xfrm>
            <a:off x="1028700" y="647622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Security best practices</a:t>
            </a:r>
          </a:p>
        </p:txBody>
      </p:sp>
      <p:sp>
        <p:nvSpPr>
          <p:cNvPr id="35" name="TextBox 23"/>
          <p:cNvSpPr txBox="1"/>
          <p:nvPr/>
        </p:nvSpPr>
        <p:spPr>
          <a:xfrm>
            <a:off x="1028700" y="7604162"/>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Tổng kết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218332" y="1028700"/>
            <a:ext cx="3701593" cy="4723610"/>
          </a:xfrm>
          <a:custGeom>
            <a:avLst/>
            <a:gdLst/>
            <a:ahLst/>
            <a:cxnLst/>
            <a:rect l="l" t="t" r="r" b="b"/>
            <a:pathLst>
              <a:path w="3701593" h="4723610">
                <a:moveTo>
                  <a:pt x="0" y="0"/>
                </a:moveTo>
                <a:lnTo>
                  <a:pt x="3701593" y="0"/>
                </a:lnTo>
                <a:lnTo>
                  <a:pt x="3701593" y="4723610"/>
                </a:lnTo>
                <a:lnTo>
                  <a:pt x="0" y="47236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9456031" y="3983289"/>
            <a:ext cx="3718302" cy="2393234"/>
          </a:xfrm>
          <a:custGeom>
            <a:avLst/>
            <a:gdLst/>
            <a:ahLst/>
            <a:cxnLst/>
            <a:rect l="l" t="t" r="r" b="b"/>
            <a:pathLst>
              <a:path w="3718302" h="2393234">
                <a:moveTo>
                  <a:pt x="0" y="0"/>
                </a:moveTo>
                <a:lnTo>
                  <a:pt x="3718301" y="0"/>
                </a:lnTo>
                <a:lnTo>
                  <a:pt x="3718301" y="2393234"/>
                </a:lnTo>
                <a:lnTo>
                  <a:pt x="0" y="23932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4377104" y="2271673"/>
            <a:ext cx="2882196" cy="3943304"/>
          </a:xfrm>
          <a:custGeom>
            <a:avLst/>
            <a:gdLst/>
            <a:ahLst/>
            <a:cxnLst/>
            <a:rect l="l" t="t" r="r" b="b"/>
            <a:pathLst>
              <a:path w="2882196" h="3943304">
                <a:moveTo>
                  <a:pt x="0" y="0"/>
                </a:moveTo>
                <a:lnTo>
                  <a:pt x="2882196" y="0"/>
                </a:lnTo>
                <a:lnTo>
                  <a:pt x="2882196" y="3943303"/>
                </a:lnTo>
                <a:lnTo>
                  <a:pt x="0" y="394330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028700" y="219590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0" name="Freeform 10"/>
          <p:cNvSpPr/>
          <p:nvPr/>
        </p:nvSpPr>
        <p:spPr>
          <a:xfrm>
            <a:off x="1028700" y="3301266"/>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3" name="Freeform 13"/>
          <p:cNvSpPr/>
          <p:nvPr/>
        </p:nvSpPr>
        <p:spPr>
          <a:xfrm>
            <a:off x="1028700" y="440663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6" name="Freeform 16"/>
          <p:cNvSpPr/>
          <p:nvPr/>
        </p:nvSpPr>
        <p:spPr>
          <a:xfrm>
            <a:off x="1028700" y="5535414"/>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19" name="Freeform 19"/>
          <p:cNvSpPr/>
          <p:nvPr/>
        </p:nvSpPr>
        <p:spPr>
          <a:xfrm>
            <a:off x="1028700" y="6625252"/>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ED3D3"/>
          </a:solidFill>
          <a:ln w="28575" cap="sq">
            <a:solidFill>
              <a:srgbClr val="000000"/>
            </a:solidFill>
            <a:prstDash val="solid"/>
            <a:miter/>
          </a:ln>
        </p:spPr>
      </p:sp>
      <p:sp>
        <p:nvSpPr>
          <p:cNvPr id="22" name="Freeform 22"/>
          <p:cNvSpPr/>
          <p:nvPr/>
        </p:nvSpPr>
        <p:spPr>
          <a:xfrm>
            <a:off x="1028700" y="7753191"/>
            <a:ext cx="8115300" cy="813614"/>
          </a:xfrm>
          <a:custGeom>
            <a:avLst/>
            <a:gdLst/>
            <a:ahLst/>
            <a:cxnLst/>
            <a:rect l="l" t="t" r="r" b="b"/>
            <a:pathLst>
              <a:path w="2074719" h="208005">
                <a:moveTo>
                  <a:pt x="1871519" y="0"/>
                </a:moveTo>
                <a:cubicBezTo>
                  <a:pt x="1983743" y="0"/>
                  <a:pt x="2074719" y="46563"/>
                  <a:pt x="2074719" y="104002"/>
                </a:cubicBezTo>
                <a:cubicBezTo>
                  <a:pt x="2074719" y="161441"/>
                  <a:pt x="1983743" y="208005"/>
                  <a:pt x="1871519" y="208005"/>
                </a:cubicBezTo>
                <a:lnTo>
                  <a:pt x="203200" y="208005"/>
                </a:lnTo>
                <a:cubicBezTo>
                  <a:pt x="90976" y="208005"/>
                  <a:pt x="0" y="161441"/>
                  <a:pt x="0" y="104002"/>
                </a:cubicBezTo>
                <a:cubicBezTo>
                  <a:pt x="0" y="46563"/>
                  <a:pt x="90976" y="0"/>
                  <a:pt x="203200" y="0"/>
                </a:cubicBezTo>
                <a:close/>
              </a:path>
            </a:pathLst>
          </a:custGeom>
          <a:solidFill>
            <a:srgbClr val="FFD5A4"/>
          </a:solidFill>
          <a:ln w="28575" cap="sq">
            <a:solidFill>
              <a:srgbClr val="000000"/>
            </a:solidFill>
            <a:prstDash val="solid"/>
            <a:miter/>
          </a:ln>
        </p:spPr>
      </p:sp>
      <p:sp>
        <p:nvSpPr>
          <p:cNvPr id="24" name="Freeform 24"/>
          <p:cNvSpPr/>
          <p:nvPr/>
        </p:nvSpPr>
        <p:spPr>
          <a:xfrm>
            <a:off x="9351256" y="6845851"/>
            <a:ext cx="2051015" cy="2051015"/>
          </a:xfrm>
          <a:custGeom>
            <a:avLst/>
            <a:gdLst/>
            <a:ahLst/>
            <a:cxnLst/>
            <a:rect l="l" t="t" r="r" b="b"/>
            <a:pathLst>
              <a:path w="2051015" h="2051015">
                <a:moveTo>
                  <a:pt x="0" y="0"/>
                </a:moveTo>
                <a:lnTo>
                  <a:pt x="2051014" y="0"/>
                </a:lnTo>
                <a:lnTo>
                  <a:pt x="2051014" y="2051015"/>
                </a:lnTo>
                <a:lnTo>
                  <a:pt x="0" y="2051015"/>
                </a:lnTo>
                <a:lnTo>
                  <a:pt x="0" y="0"/>
                </a:lnTo>
                <a:close/>
              </a:path>
            </a:pathLst>
          </a:custGeom>
          <a:blipFill>
            <a:blip r:embed="rId10"/>
            <a:stretch>
              <a:fillRect/>
            </a:stretch>
          </a:blipFill>
        </p:spPr>
      </p:sp>
      <p:sp>
        <p:nvSpPr>
          <p:cNvPr id="25" name="Freeform 25"/>
          <p:cNvSpPr/>
          <p:nvPr/>
        </p:nvSpPr>
        <p:spPr>
          <a:xfrm>
            <a:off x="12324756" y="6845851"/>
            <a:ext cx="2051015" cy="2051015"/>
          </a:xfrm>
          <a:custGeom>
            <a:avLst/>
            <a:gdLst/>
            <a:ahLst/>
            <a:cxnLst/>
            <a:rect l="l" t="t" r="r" b="b"/>
            <a:pathLst>
              <a:path w="2051015" h="2051015">
                <a:moveTo>
                  <a:pt x="0" y="0"/>
                </a:moveTo>
                <a:lnTo>
                  <a:pt x="2051015" y="0"/>
                </a:lnTo>
                <a:lnTo>
                  <a:pt x="2051015" y="2051015"/>
                </a:lnTo>
                <a:lnTo>
                  <a:pt x="0" y="2051015"/>
                </a:lnTo>
                <a:lnTo>
                  <a:pt x="0" y="0"/>
                </a:lnTo>
                <a:close/>
              </a:path>
            </a:pathLst>
          </a:custGeom>
          <a:blipFill>
            <a:blip r:embed="rId11"/>
            <a:stretch>
              <a:fillRect/>
            </a:stretch>
          </a:blipFill>
        </p:spPr>
      </p:sp>
      <p:sp>
        <p:nvSpPr>
          <p:cNvPr id="26" name="Freeform 26"/>
          <p:cNvSpPr/>
          <p:nvPr/>
        </p:nvSpPr>
        <p:spPr>
          <a:xfrm>
            <a:off x="11402270" y="7621593"/>
            <a:ext cx="852676" cy="868466"/>
          </a:xfrm>
          <a:custGeom>
            <a:avLst/>
            <a:gdLst/>
            <a:ahLst/>
            <a:cxnLst/>
            <a:rect l="l" t="t" r="r" b="b"/>
            <a:pathLst>
              <a:path w="852676" h="868466">
                <a:moveTo>
                  <a:pt x="0" y="0"/>
                </a:moveTo>
                <a:lnTo>
                  <a:pt x="852676" y="0"/>
                </a:lnTo>
                <a:lnTo>
                  <a:pt x="852676" y="868466"/>
                </a:lnTo>
                <a:lnTo>
                  <a:pt x="0" y="86846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7" name="Freeform 27"/>
          <p:cNvSpPr/>
          <p:nvPr/>
        </p:nvSpPr>
        <p:spPr>
          <a:xfrm>
            <a:off x="14375771" y="7820877"/>
            <a:ext cx="971050" cy="524750"/>
          </a:xfrm>
          <a:custGeom>
            <a:avLst/>
            <a:gdLst/>
            <a:ahLst/>
            <a:cxnLst/>
            <a:rect l="l" t="t" r="r" b="b"/>
            <a:pathLst>
              <a:path w="971050" h="524750">
                <a:moveTo>
                  <a:pt x="0" y="0"/>
                </a:moveTo>
                <a:lnTo>
                  <a:pt x="971050" y="0"/>
                </a:lnTo>
                <a:lnTo>
                  <a:pt x="971050" y="524750"/>
                </a:lnTo>
                <a:lnTo>
                  <a:pt x="0" y="52475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8" name="Freeform 28"/>
          <p:cNvSpPr/>
          <p:nvPr/>
        </p:nvSpPr>
        <p:spPr>
          <a:xfrm>
            <a:off x="15661146" y="6842658"/>
            <a:ext cx="1889871" cy="2054207"/>
          </a:xfrm>
          <a:custGeom>
            <a:avLst/>
            <a:gdLst/>
            <a:ahLst/>
            <a:cxnLst/>
            <a:rect l="l" t="t" r="r" b="b"/>
            <a:pathLst>
              <a:path w="1889871" h="2054207">
                <a:moveTo>
                  <a:pt x="0" y="0"/>
                </a:moveTo>
                <a:lnTo>
                  <a:pt x="1889871" y="0"/>
                </a:lnTo>
                <a:lnTo>
                  <a:pt x="1889871" y="2054208"/>
                </a:lnTo>
                <a:lnTo>
                  <a:pt x="0" y="2054208"/>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29" name="TextBox 29"/>
          <p:cNvSpPr txBox="1"/>
          <p:nvPr/>
        </p:nvSpPr>
        <p:spPr>
          <a:xfrm>
            <a:off x="595157" y="612642"/>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NỘI DUNG</a:t>
            </a:r>
          </a:p>
        </p:txBody>
      </p:sp>
      <p:sp>
        <p:nvSpPr>
          <p:cNvPr id="30" name="TextBox 8"/>
          <p:cNvSpPr txBox="1"/>
          <p:nvPr/>
        </p:nvSpPr>
        <p:spPr>
          <a:xfrm>
            <a:off x="1028700" y="2048218"/>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Giới thiệu Firebase Authentication</a:t>
            </a:r>
          </a:p>
        </p:txBody>
      </p:sp>
      <p:sp>
        <p:nvSpPr>
          <p:cNvPr id="31" name="TextBox 11"/>
          <p:cNvSpPr txBox="1"/>
          <p:nvPr/>
        </p:nvSpPr>
        <p:spPr>
          <a:xfrm>
            <a:off x="1028700" y="3150207"/>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Email/Password Login</a:t>
            </a:r>
          </a:p>
        </p:txBody>
      </p:sp>
      <p:sp>
        <p:nvSpPr>
          <p:cNvPr id="32" name="TextBox 14"/>
          <p:cNvSpPr txBox="1"/>
          <p:nvPr/>
        </p:nvSpPr>
        <p:spPr>
          <a:xfrm>
            <a:off x="1028700" y="425760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Social login (Google, Facebook)</a:t>
            </a:r>
          </a:p>
        </p:txBody>
      </p:sp>
      <p:sp>
        <p:nvSpPr>
          <p:cNvPr id="34" name="TextBox 17"/>
          <p:cNvSpPr txBox="1"/>
          <p:nvPr/>
        </p:nvSpPr>
        <p:spPr>
          <a:xfrm>
            <a:off x="1028700" y="5364551"/>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User management và profile</a:t>
            </a:r>
          </a:p>
        </p:txBody>
      </p:sp>
      <p:sp>
        <p:nvSpPr>
          <p:cNvPr id="35" name="TextBox 20"/>
          <p:cNvSpPr txBox="1"/>
          <p:nvPr/>
        </p:nvSpPr>
        <p:spPr>
          <a:xfrm>
            <a:off x="1028700" y="6476223"/>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Security best practices</a:t>
            </a:r>
          </a:p>
        </p:txBody>
      </p:sp>
      <p:sp>
        <p:nvSpPr>
          <p:cNvPr id="36" name="TextBox 23"/>
          <p:cNvSpPr txBox="1"/>
          <p:nvPr/>
        </p:nvSpPr>
        <p:spPr>
          <a:xfrm>
            <a:off x="1028700" y="7604162"/>
            <a:ext cx="8115300" cy="1111671"/>
          </a:xfrm>
          <a:prstGeom prst="rect">
            <a:avLst/>
          </a:prstGeom>
        </p:spPr>
        <p:txBody>
          <a:bodyPr lIns="50800" tIns="50800" rIns="50800" bIns="50800" rtlCol="0" anchor="ctr"/>
          <a:lstStyle/>
          <a:p>
            <a:pPr algn="ctr">
              <a:lnSpc>
                <a:spcPts val="4339"/>
              </a:lnSpc>
            </a:pPr>
            <a:r>
              <a:rPr lang="en-US" sz="3099">
                <a:solidFill>
                  <a:srgbClr val="000000"/>
                </a:solidFill>
                <a:latin typeface="Asap"/>
                <a:ea typeface="Asap"/>
                <a:cs typeface="Asap"/>
                <a:sym typeface="Asap"/>
              </a:rPr>
              <a:t>Tổng kết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TỔNG KẾT</a:t>
            </a:r>
          </a:p>
        </p:txBody>
      </p:sp>
      <p:sp>
        <p:nvSpPr>
          <p:cNvPr id="4" name="TextBox 4"/>
          <p:cNvSpPr txBox="1"/>
          <p:nvPr/>
        </p:nvSpPr>
        <p:spPr>
          <a:xfrm>
            <a:off x="1255173" y="2563490"/>
            <a:ext cx="15301949" cy="5559524"/>
          </a:xfrm>
          <a:prstGeom prst="rect">
            <a:avLst/>
          </a:prstGeom>
        </p:spPr>
        <p:txBody>
          <a:bodyPr lIns="0" tIns="0" rIns="0" bIns="0" rtlCol="0" anchor="t">
            <a:spAutoFit/>
          </a:bodyPr>
          <a:lstStyle/>
          <a:p>
            <a:pPr algn="just">
              <a:lnSpc>
                <a:spcPts val="4894"/>
              </a:lnSpc>
            </a:pPr>
            <a:r>
              <a:rPr lang="en-US" sz="3496" spc="80">
                <a:solidFill>
                  <a:srgbClr val="343434"/>
                </a:solidFill>
                <a:latin typeface="Asap"/>
                <a:ea typeface="Asap"/>
                <a:cs typeface="Asap"/>
                <a:sym typeface="Asap"/>
              </a:rPr>
              <a:t>Firebase Authentication là dịch vụ xác thực người dùng do Google cung cấp, giúp ứng dụng dễ dàng đăng ký, đăng nhập và quản lý tài khoản mà không cần tự xây dựng hệ thống bảo mật phức tạp. Nó hỗ trợ nhiều phương thức đăng nhập như email/mật khẩu và mạng xã hội (Google, Facebook), cho phép quản lý và cập nhật hồ sơ người dùng (tên, ảnh, mật khẩu, xác minh email) thông qua SDK tiện lợi. Đồng thời, Firebase cung cấp các thực hành bảo mật tốt nhất, như xác minh email, sử dụng Security Rules để giới hạn quyền truy cập dữ liệu theo auth.uid, và đảm bảo kết nối an toàn qua HTTPS.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595157" y="608890"/>
            <a:ext cx="12964141"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TÀI LIỆU THAM KHẢO</a:t>
            </a:r>
          </a:p>
        </p:txBody>
      </p:sp>
      <p:sp>
        <p:nvSpPr>
          <p:cNvPr id="4" name="TextBox 4"/>
          <p:cNvSpPr txBox="1"/>
          <p:nvPr/>
        </p:nvSpPr>
        <p:spPr>
          <a:xfrm>
            <a:off x="1255173" y="2067461"/>
            <a:ext cx="15301949" cy="7190839"/>
          </a:xfrm>
          <a:prstGeom prst="rect">
            <a:avLst/>
          </a:prstGeom>
        </p:spPr>
        <p:txBody>
          <a:bodyPr lIns="0" tIns="0" rIns="0" bIns="0" rtlCol="0" anchor="t">
            <a:spAutoFit/>
          </a:bodyPr>
          <a:lstStyle/>
          <a:p>
            <a:pPr algn="l">
              <a:lnSpc>
                <a:spcPts val="4754"/>
              </a:lnSpc>
            </a:pPr>
            <a:r>
              <a:rPr lang="en-US" sz="3396" spc="78">
                <a:solidFill>
                  <a:srgbClr val="343434"/>
                </a:solidFill>
                <a:latin typeface="Asap"/>
                <a:ea typeface="Asap"/>
                <a:cs typeface="Asap"/>
                <a:sym typeface="Asap"/>
              </a:rPr>
              <a:t>[1] Google, “Xác thực bằng cách đăng nhập Facebook trên Android | Firebase Authentication,” Firebase Documentation, 2025. </a:t>
            </a:r>
          </a:p>
          <a:p>
            <a:pPr algn="l">
              <a:lnSpc>
                <a:spcPts val="4754"/>
              </a:lnSpc>
            </a:pPr>
            <a:r>
              <a:rPr lang="en-US" sz="3396" spc="78">
                <a:solidFill>
                  <a:srgbClr val="343434"/>
                </a:solidFill>
                <a:latin typeface="Asap"/>
                <a:ea typeface="Asap"/>
                <a:cs typeface="Asap"/>
                <a:sym typeface="Asap"/>
              </a:rPr>
              <a:t>[2] Google, “Firebase Authentication,” Firebase Documentation, 2025. </a:t>
            </a:r>
          </a:p>
          <a:p>
            <a:pPr algn="l">
              <a:lnSpc>
                <a:spcPts val="4754"/>
              </a:lnSpc>
            </a:pPr>
            <a:r>
              <a:rPr lang="en-US" sz="3396" spc="78">
                <a:solidFill>
                  <a:srgbClr val="343434"/>
                </a:solidFill>
                <a:latin typeface="Asap"/>
                <a:ea typeface="Asap"/>
                <a:cs typeface="Asap"/>
                <a:sym typeface="Asap"/>
              </a:rPr>
              <a:t>[3] P. X. Nam, “Tìm hiểu sơ lược về Firebase,” Viblo, 2021. </a:t>
            </a:r>
          </a:p>
          <a:p>
            <a:pPr algn="l">
              <a:lnSpc>
                <a:spcPts val="4754"/>
              </a:lnSpc>
            </a:pPr>
            <a:r>
              <a:rPr lang="en-US" sz="3396" spc="78">
                <a:solidFill>
                  <a:srgbClr val="343434"/>
                </a:solidFill>
                <a:latin typeface="Asap"/>
                <a:ea typeface="Asap"/>
                <a:cs typeface="Asap"/>
                <a:sym typeface="Asap"/>
              </a:rPr>
              <a:t>[4] GeeksforGeeks, “How to Add Firebase to Flutter App?” GeeksforGeeks, 2025. </a:t>
            </a:r>
          </a:p>
          <a:p>
            <a:pPr algn="l">
              <a:lnSpc>
                <a:spcPts val="4754"/>
              </a:lnSpc>
            </a:pPr>
            <a:r>
              <a:rPr lang="en-US" sz="3396" spc="78">
                <a:solidFill>
                  <a:srgbClr val="343434"/>
                </a:solidFill>
                <a:latin typeface="Asap"/>
                <a:ea typeface="Asap"/>
                <a:cs typeface="Asap"/>
                <a:sym typeface="Asap"/>
              </a:rPr>
              <a:t>[5] Google, “Xác thực bằng Firebase bằng Tài khoản dựa trên mật khẩu trên Flutter,” Firebase Documentation, 2025. </a:t>
            </a:r>
          </a:p>
          <a:p>
            <a:pPr algn="l">
              <a:lnSpc>
                <a:spcPts val="4754"/>
              </a:lnSpc>
            </a:pPr>
            <a:r>
              <a:rPr lang="en-US" sz="3396" spc="78">
                <a:solidFill>
                  <a:srgbClr val="343434"/>
                </a:solidFill>
                <a:latin typeface="Asap"/>
                <a:ea typeface="Asap"/>
                <a:cs typeface="Asap"/>
                <a:sym typeface="Asap"/>
              </a:rPr>
              <a:t>[6] FlutterFire, “Social Authentication | FlutterFire,” Firebase Flutter Documentation, 2025. </a:t>
            </a:r>
          </a:p>
          <a:p>
            <a:pPr algn="l">
              <a:lnSpc>
                <a:spcPts val="4754"/>
              </a:lnSpc>
            </a:pPr>
            <a:r>
              <a:rPr lang="en-US" sz="3396" spc="78">
                <a:solidFill>
                  <a:srgbClr val="343434"/>
                </a:solidFill>
                <a:latin typeface="Asap"/>
                <a:ea typeface="Asap"/>
                <a:cs typeface="Asap"/>
                <a:sym typeface="Asap"/>
              </a:rPr>
              <a:t>[7] “Thêm Firebase vào Flutter và login với Facebook,” TopDev Blog, Jun. 19 2021.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606522" y="3033619"/>
            <a:ext cx="7828667" cy="3074531"/>
          </a:xfrm>
          <a:custGeom>
            <a:avLst/>
            <a:gdLst/>
            <a:ahLst/>
            <a:cxnLst/>
            <a:rect l="l" t="t" r="r" b="b"/>
            <a:pathLst>
              <a:path w="7828667" h="3074531">
                <a:moveTo>
                  <a:pt x="0" y="0"/>
                </a:moveTo>
                <a:lnTo>
                  <a:pt x="7828667" y="0"/>
                </a:lnTo>
                <a:lnTo>
                  <a:pt x="7828667" y="3074531"/>
                </a:lnTo>
                <a:lnTo>
                  <a:pt x="0" y="307453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2435189" y="1697971"/>
            <a:ext cx="4733961" cy="5270605"/>
          </a:xfrm>
          <a:custGeom>
            <a:avLst/>
            <a:gdLst/>
            <a:ahLst/>
            <a:cxnLst/>
            <a:rect l="l" t="t" r="r" b="b"/>
            <a:pathLst>
              <a:path w="4733961" h="5270605">
                <a:moveTo>
                  <a:pt x="0" y="0"/>
                </a:moveTo>
                <a:lnTo>
                  <a:pt x="4733961" y="0"/>
                </a:lnTo>
                <a:lnTo>
                  <a:pt x="4733961" y="5270605"/>
                </a:lnTo>
                <a:lnTo>
                  <a:pt x="0" y="527060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620021" y="2808945"/>
            <a:ext cx="3491844" cy="3523879"/>
          </a:xfrm>
          <a:custGeom>
            <a:avLst/>
            <a:gdLst/>
            <a:ahLst/>
            <a:cxnLst/>
            <a:rect l="l" t="t" r="r" b="b"/>
            <a:pathLst>
              <a:path w="3491844" h="3523879">
                <a:moveTo>
                  <a:pt x="0" y="0"/>
                </a:moveTo>
                <a:lnTo>
                  <a:pt x="3491844" y="0"/>
                </a:lnTo>
                <a:lnTo>
                  <a:pt x="3491844" y="3523880"/>
                </a:lnTo>
                <a:lnTo>
                  <a:pt x="0" y="352388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1016471" y="7126771"/>
            <a:ext cx="16255057" cy="814026"/>
          </a:xfrm>
          <a:prstGeom prst="rect">
            <a:avLst/>
          </a:prstGeom>
        </p:spPr>
        <p:txBody>
          <a:bodyPr lIns="0" tIns="0" rIns="0" bIns="0" rtlCol="0" anchor="t">
            <a:spAutoFit/>
          </a:bodyPr>
          <a:lstStyle/>
          <a:p>
            <a:pPr algn="ctr">
              <a:lnSpc>
                <a:spcPts val="6582"/>
              </a:lnSpc>
            </a:pPr>
            <a:r>
              <a:rPr lang="en-US" sz="4701" b="1" spc="75">
                <a:solidFill>
                  <a:srgbClr val="343434"/>
                </a:solidFill>
                <a:latin typeface="Asap Bold"/>
                <a:ea typeface="Asap Bold"/>
                <a:cs typeface="Asap Bold"/>
                <a:sym typeface="Asap Bold"/>
              </a:rPr>
              <a:t>CẢM ƠN THẦY VÀ MỌI NGƯỜI ĐÃ LẮNG NGHE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1817224"/>
            <a:ext cx="10131225" cy="3564128"/>
          </a:xfrm>
          <a:custGeom>
            <a:avLst/>
            <a:gdLst/>
            <a:ahLst/>
            <a:cxnLst/>
            <a:rect l="l" t="t" r="r" b="b"/>
            <a:pathLst>
              <a:path w="10131225" h="3564128">
                <a:moveTo>
                  <a:pt x="0" y="0"/>
                </a:moveTo>
                <a:lnTo>
                  <a:pt x="10131225" y="0"/>
                </a:lnTo>
                <a:lnTo>
                  <a:pt x="10131225" y="3564128"/>
                </a:lnTo>
                <a:lnTo>
                  <a:pt x="0" y="3564128"/>
                </a:lnTo>
                <a:lnTo>
                  <a:pt x="0" y="0"/>
                </a:lnTo>
                <a:close/>
              </a:path>
            </a:pathLst>
          </a:custGeom>
          <a:blipFill>
            <a:blip r:embed="rId4"/>
            <a:stretch>
              <a:fillRect/>
            </a:stretch>
          </a:blipFill>
        </p:spPr>
      </p:sp>
      <p:sp>
        <p:nvSpPr>
          <p:cNvPr id="4" name="Freeform 4"/>
          <p:cNvSpPr/>
          <p:nvPr/>
        </p:nvSpPr>
        <p:spPr>
          <a:xfrm>
            <a:off x="595157" y="5636387"/>
            <a:ext cx="10131225" cy="3621913"/>
          </a:xfrm>
          <a:custGeom>
            <a:avLst/>
            <a:gdLst/>
            <a:ahLst/>
            <a:cxnLst/>
            <a:rect l="l" t="t" r="r" b="b"/>
            <a:pathLst>
              <a:path w="10131225" h="3621913">
                <a:moveTo>
                  <a:pt x="0" y="0"/>
                </a:moveTo>
                <a:lnTo>
                  <a:pt x="10131225" y="0"/>
                </a:lnTo>
                <a:lnTo>
                  <a:pt x="10131225" y="3621913"/>
                </a:lnTo>
                <a:lnTo>
                  <a:pt x="0" y="3621913"/>
                </a:lnTo>
                <a:lnTo>
                  <a:pt x="0" y="0"/>
                </a:lnTo>
                <a:close/>
              </a:path>
            </a:pathLst>
          </a:custGeom>
          <a:blipFill>
            <a:blip r:embed="rId5"/>
            <a:stretch>
              <a:fillRect/>
            </a:stretch>
          </a:blipFill>
        </p:spPr>
      </p:sp>
      <p:sp>
        <p:nvSpPr>
          <p:cNvPr id="5" name="TextBox 5"/>
          <p:cNvSpPr txBox="1"/>
          <p:nvPr/>
        </p:nvSpPr>
        <p:spPr>
          <a:xfrm>
            <a:off x="10928399" y="1731499"/>
            <a:ext cx="6330901" cy="7526801"/>
          </a:xfrm>
          <a:prstGeom prst="rect">
            <a:avLst/>
          </a:prstGeom>
        </p:spPr>
        <p:txBody>
          <a:bodyPr lIns="0" tIns="0" rIns="0" bIns="0" rtlCol="0" anchor="t">
            <a:spAutoFit/>
          </a:bodyPr>
          <a:lstStyle/>
          <a:p>
            <a:pPr marL="773314" lvl="1" indent="-386657" algn="l">
              <a:lnSpc>
                <a:spcPts val="5014"/>
              </a:lnSpc>
              <a:buFont typeface="Arial"/>
              <a:buChar char="•"/>
            </a:pPr>
            <a:r>
              <a:rPr lang="en-US" sz="3581" spc="82">
                <a:solidFill>
                  <a:srgbClr val="343434"/>
                </a:solidFill>
                <a:latin typeface="Asap"/>
                <a:ea typeface="Asap"/>
                <a:cs typeface="Asap"/>
                <a:sym typeface="Asap"/>
              </a:rPr>
              <a:t>Firebase Authentication hỗ trợ nhiều providers:</a:t>
            </a:r>
          </a:p>
          <a:p>
            <a:pPr marL="773314" lvl="1" indent="-386657" algn="l">
              <a:lnSpc>
                <a:spcPts val="5014"/>
              </a:lnSpc>
              <a:buFont typeface="Arial"/>
              <a:buChar char="•"/>
            </a:pPr>
            <a:r>
              <a:rPr lang="en-US" sz="3581" spc="82">
                <a:solidFill>
                  <a:srgbClr val="343434"/>
                </a:solidFill>
                <a:latin typeface="Asap"/>
                <a:ea typeface="Asap"/>
                <a:cs typeface="Asap"/>
                <a:sym typeface="Asap"/>
              </a:rPr>
              <a:t> Email/Password, Google, Facebook, Apple, GitHub, ẩn danh.</a:t>
            </a:r>
          </a:p>
          <a:p>
            <a:pPr marL="773314" lvl="1" indent="-386657" algn="l">
              <a:lnSpc>
                <a:spcPts val="5014"/>
              </a:lnSpc>
              <a:buFont typeface="Arial"/>
              <a:buChar char="•"/>
            </a:pPr>
            <a:r>
              <a:rPr lang="en-US" sz="3581" spc="82">
                <a:solidFill>
                  <a:srgbClr val="343434"/>
                </a:solidFill>
                <a:latin typeface="Asap"/>
                <a:ea typeface="Asap"/>
                <a:cs typeface="Asap"/>
                <a:sym typeface="Asap"/>
              </a:rPr>
              <a:t>Cần bật các phương thức mong muốn trong tab Sign-in Method.</a:t>
            </a:r>
          </a:p>
          <a:p>
            <a:pPr marL="773314" lvl="1" indent="-386657" algn="l">
              <a:lnSpc>
                <a:spcPts val="5014"/>
              </a:lnSpc>
              <a:buFont typeface="Arial"/>
              <a:buChar char="•"/>
            </a:pPr>
            <a:r>
              <a:rPr lang="en-US" sz="3581" spc="82">
                <a:solidFill>
                  <a:srgbClr val="343434"/>
                </a:solidFill>
                <a:latin typeface="Asap"/>
                <a:ea typeface="Asap"/>
                <a:cs typeface="Asap"/>
                <a:sym typeface="Asap"/>
              </a:rPr>
              <a:t>Với phần này, ta bật tùy chọn Email/Password để cho phép đăng nhập qua email.</a:t>
            </a:r>
          </a:p>
        </p:txBody>
      </p:sp>
      <p:sp>
        <p:nvSpPr>
          <p:cNvPr id="6" name="TextBox 6"/>
          <p:cNvSpPr txBox="1"/>
          <p:nvPr/>
        </p:nvSpPr>
        <p:spPr>
          <a:xfrm>
            <a:off x="595157" y="612642"/>
            <a:ext cx="142353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THÊM PROVIDER CẦN THIẾT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36398" y="1728292"/>
            <a:ext cx="7832819" cy="1134342"/>
          </a:xfrm>
          <a:custGeom>
            <a:avLst/>
            <a:gdLst/>
            <a:ahLst/>
            <a:cxnLst/>
            <a:rect l="l" t="t" r="r" b="b"/>
            <a:pathLst>
              <a:path w="7832819" h="1134342">
                <a:moveTo>
                  <a:pt x="0" y="0"/>
                </a:moveTo>
                <a:lnTo>
                  <a:pt x="7832819" y="0"/>
                </a:lnTo>
                <a:lnTo>
                  <a:pt x="7832819" y="1134342"/>
                </a:lnTo>
                <a:lnTo>
                  <a:pt x="0" y="1134342"/>
                </a:lnTo>
                <a:lnTo>
                  <a:pt x="0" y="0"/>
                </a:lnTo>
                <a:close/>
              </a:path>
            </a:pathLst>
          </a:custGeom>
          <a:blipFill>
            <a:blip r:embed="rId4"/>
            <a:stretch>
              <a:fillRect l="-3606" t="-665" b="-665"/>
            </a:stretch>
          </a:blipFill>
        </p:spPr>
      </p:sp>
      <p:sp>
        <p:nvSpPr>
          <p:cNvPr id="4" name="Freeform 4"/>
          <p:cNvSpPr/>
          <p:nvPr/>
        </p:nvSpPr>
        <p:spPr>
          <a:xfrm>
            <a:off x="595157" y="3041394"/>
            <a:ext cx="8115300" cy="6614027"/>
          </a:xfrm>
          <a:custGeom>
            <a:avLst/>
            <a:gdLst/>
            <a:ahLst/>
            <a:cxnLst/>
            <a:rect l="l" t="t" r="r" b="b"/>
            <a:pathLst>
              <a:path w="8115300" h="6614027">
                <a:moveTo>
                  <a:pt x="0" y="0"/>
                </a:moveTo>
                <a:lnTo>
                  <a:pt x="8115300" y="0"/>
                </a:lnTo>
                <a:lnTo>
                  <a:pt x="8115300" y="6614027"/>
                </a:lnTo>
                <a:lnTo>
                  <a:pt x="0" y="6614027"/>
                </a:lnTo>
                <a:lnTo>
                  <a:pt x="0" y="0"/>
                </a:lnTo>
                <a:close/>
              </a:path>
            </a:pathLst>
          </a:custGeom>
          <a:blipFill>
            <a:blip r:embed="rId5"/>
            <a:stretch>
              <a:fillRect l="-5342" b="-3402"/>
            </a:stretch>
          </a:blipFill>
        </p:spPr>
      </p:sp>
      <p:sp>
        <p:nvSpPr>
          <p:cNvPr id="5" name="TextBox 5"/>
          <p:cNvSpPr txBox="1"/>
          <p:nvPr/>
        </p:nvSpPr>
        <p:spPr>
          <a:xfrm>
            <a:off x="9031496" y="777826"/>
            <a:ext cx="8227804" cy="8655149"/>
          </a:xfrm>
          <a:prstGeom prst="rect">
            <a:avLst/>
          </a:prstGeom>
        </p:spPr>
        <p:txBody>
          <a:bodyPr lIns="0" tIns="0" rIns="0" bIns="0" rtlCol="0" anchor="t">
            <a:spAutoFit/>
          </a:bodyPr>
          <a:lstStyle/>
          <a:p>
            <a:pPr algn="l">
              <a:lnSpc>
                <a:spcPts val="4894"/>
              </a:lnSpc>
            </a:pPr>
            <a:r>
              <a:rPr lang="en-US" sz="3496" b="1" spc="80">
                <a:solidFill>
                  <a:srgbClr val="343434"/>
                </a:solidFill>
                <a:latin typeface="Asap Bold"/>
                <a:ea typeface="Asap Bold"/>
                <a:cs typeface="Asap Bold"/>
                <a:sym typeface="Asap Bold"/>
              </a:rPr>
              <a:t>Về công việc đăng nhập:</a:t>
            </a:r>
          </a:p>
          <a:p>
            <a:pPr marL="754810" lvl="1" indent="-377405" algn="l">
              <a:lnSpc>
                <a:spcPts val="4894"/>
              </a:lnSpc>
              <a:buFont typeface="Arial"/>
              <a:buChar char="•"/>
            </a:pPr>
            <a:r>
              <a:rPr lang="en-US" sz="3496" spc="80">
                <a:solidFill>
                  <a:srgbClr val="343434"/>
                </a:solidFill>
                <a:latin typeface="Asap"/>
                <a:ea typeface="Asap"/>
                <a:cs typeface="Asap"/>
                <a:sym typeface="Asap"/>
              </a:rPr>
              <a:t>Dùng thư viện: firebase_core, firebase_auth, firebase_options.dart</a:t>
            </a:r>
          </a:p>
          <a:p>
            <a:pPr marL="754810" lvl="1" indent="-377405" algn="l">
              <a:lnSpc>
                <a:spcPts val="4894"/>
              </a:lnSpc>
              <a:buFont typeface="Arial"/>
              <a:buChar char="•"/>
            </a:pPr>
            <a:r>
              <a:rPr lang="en-US" sz="3496" spc="80">
                <a:solidFill>
                  <a:srgbClr val="343434"/>
                </a:solidFill>
                <a:latin typeface="Asap"/>
                <a:ea typeface="Asap"/>
                <a:cs typeface="Asap"/>
                <a:sym typeface="Asap"/>
              </a:rPr>
              <a:t>Luồng hoạt động:</a:t>
            </a:r>
          </a:p>
          <a:p>
            <a:pPr marL="1509620" lvl="2" indent="-503207" algn="l">
              <a:lnSpc>
                <a:spcPts val="4894"/>
              </a:lnSpc>
              <a:buFont typeface="Arial"/>
              <a:buChar char="⚬"/>
            </a:pPr>
            <a:r>
              <a:rPr lang="en-US" sz="3496" spc="80">
                <a:solidFill>
                  <a:srgbClr val="343434"/>
                </a:solidFill>
                <a:latin typeface="Asap"/>
                <a:ea typeface="Asap"/>
                <a:cs typeface="Asap"/>
                <a:sym typeface="Asap"/>
              </a:rPr>
              <a:t>Người dùng nhập email &amp; mật khẩu</a:t>
            </a:r>
          </a:p>
          <a:p>
            <a:pPr marL="1509620" lvl="2" indent="-503207" algn="l">
              <a:lnSpc>
                <a:spcPts val="4894"/>
              </a:lnSpc>
              <a:buFont typeface="Arial"/>
              <a:buChar char="⚬"/>
            </a:pPr>
            <a:r>
              <a:rPr lang="en-US" sz="3496" spc="80">
                <a:solidFill>
                  <a:srgbClr val="343434"/>
                </a:solidFill>
                <a:latin typeface="Asap"/>
                <a:ea typeface="Asap"/>
                <a:cs typeface="Asap"/>
                <a:sym typeface="Asap"/>
              </a:rPr>
              <a:t>Gọi signInWithEmailAndPassword() để xác thực</a:t>
            </a:r>
          </a:p>
          <a:p>
            <a:pPr marL="1509620" lvl="2" indent="-503207" algn="l">
              <a:lnSpc>
                <a:spcPts val="4894"/>
              </a:lnSpc>
              <a:buFont typeface="Arial"/>
              <a:buChar char="⚬"/>
            </a:pPr>
            <a:r>
              <a:rPr lang="en-US" sz="3496" spc="80">
                <a:solidFill>
                  <a:srgbClr val="343434"/>
                </a:solidFill>
                <a:latin typeface="Asap"/>
                <a:ea typeface="Asap"/>
                <a:cs typeface="Asap"/>
                <a:sym typeface="Asap"/>
              </a:rPr>
              <a:t>Kết quả thành công → hiển thị SnackBar “Đăng nhập thành công”</a:t>
            </a:r>
          </a:p>
          <a:p>
            <a:pPr marL="754810" lvl="1" indent="-377405" algn="l">
              <a:lnSpc>
                <a:spcPts val="4894"/>
              </a:lnSpc>
              <a:buFont typeface="Arial"/>
              <a:buChar char="•"/>
            </a:pPr>
            <a:r>
              <a:rPr lang="en-US" sz="3496" spc="80">
                <a:solidFill>
                  <a:srgbClr val="343434"/>
                </a:solidFill>
                <a:latin typeface="Asap"/>
                <a:ea typeface="Asap"/>
                <a:cs typeface="Asap"/>
                <a:sym typeface="Asap"/>
              </a:rPr>
              <a:t>Bắt lỗi: user-not-found, invalid-email, wrong-password</a:t>
            </a:r>
          </a:p>
        </p:txBody>
      </p:sp>
      <p:sp>
        <p:nvSpPr>
          <p:cNvPr id="6" name="TextBox 6"/>
          <p:cNvSpPr txBox="1"/>
          <p:nvPr/>
        </p:nvSpPr>
        <p:spPr>
          <a:xfrm>
            <a:off x="595157" y="612642"/>
            <a:ext cx="142353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FORMAT CODE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5157" y="1727931"/>
            <a:ext cx="8102420" cy="8036647"/>
          </a:xfrm>
          <a:custGeom>
            <a:avLst/>
            <a:gdLst/>
            <a:ahLst/>
            <a:cxnLst/>
            <a:rect l="l" t="t" r="r" b="b"/>
            <a:pathLst>
              <a:path w="8102420" h="8036647">
                <a:moveTo>
                  <a:pt x="0" y="0"/>
                </a:moveTo>
                <a:lnTo>
                  <a:pt x="8102420" y="0"/>
                </a:lnTo>
                <a:lnTo>
                  <a:pt x="8102420" y="8036647"/>
                </a:lnTo>
                <a:lnTo>
                  <a:pt x="0" y="8036647"/>
                </a:lnTo>
                <a:lnTo>
                  <a:pt x="0" y="0"/>
                </a:lnTo>
                <a:close/>
              </a:path>
            </a:pathLst>
          </a:custGeom>
          <a:blipFill>
            <a:blip r:embed="rId4"/>
            <a:stretch>
              <a:fillRect l="-5503"/>
            </a:stretch>
          </a:blipFill>
        </p:spPr>
      </p:sp>
      <p:sp>
        <p:nvSpPr>
          <p:cNvPr id="4" name="TextBox 4"/>
          <p:cNvSpPr txBox="1"/>
          <p:nvPr/>
        </p:nvSpPr>
        <p:spPr>
          <a:xfrm>
            <a:off x="8537154" y="1087388"/>
            <a:ext cx="9004627" cy="8036024"/>
          </a:xfrm>
          <a:prstGeom prst="rect">
            <a:avLst/>
          </a:prstGeom>
        </p:spPr>
        <p:txBody>
          <a:bodyPr lIns="0" tIns="0" rIns="0" bIns="0" rtlCol="0" anchor="t">
            <a:spAutoFit/>
          </a:bodyPr>
          <a:lstStyle/>
          <a:p>
            <a:pPr marL="754810" lvl="1" indent="-377405" algn="l">
              <a:lnSpc>
                <a:spcPts val="4894"/>
              </a:lnSpc>
              <a:buFont typeface="Arial"/>
              <a:buChar char="•"/>
            </a:pPr>
            <a:r>
              <a:rPr lang="en-US" sz="3496" b="1" spc="80">
                <a:solidFill>
                  <a:srgbClr val="343434"/>
                </a:solidFill>
                <a:latin typeface="Asap Bold"/>
                <a:ea typeface="Asap Bold"/>
                <a:cs typeface="Asap Bold"/>
                <a:sym typeface="Asap Bold"/>
              </a:rPr>
              <a:t>Luồng hoạt động chính của hàm Register cho công việc đăng ký (Email/Password):</a:t>
            </a:r>
          </a:p>
          <a:p>
            <a:pPr marL="1509620" lvl="2" indent="-503207" algn="l">
              <a:lnSpc>
                <a:spcPts val="4894"/>
              </a:lnSpc>
              <a:buFont typeface="Arial"/>
              <a:buChar char="⚬"/>
            </a:pPr>
            <a:r>
              <a:rPr lang="en-US" sz="3496" spc="80">
                <a:solidFill>
                  <a:srgbClr val="343434"/>
                </a:solidFill>
                <a:latin typeface="Asap"/>
                <a:ea typeface="Asap"/>
                <a:cs typeface="Asap"/>
                <a:sym typeface="Asap"/>
              </a:rPr>
              <a:t>Cho người dùng nhập dữ liệu</a:t>
            </a:r>
          </a:p>
          <a:p>
            <a:pPr marL="1509620" lvl="2" indent="-503207" algn="l">
              <a:lnSpc>
                <a:spcPts val="4894"/>
              </a:lnSpc>
              <a:buFont typeface="Arial"/>
              <a:buChar char="⚬"/>
            </a:pPr>
            <a:r>
              <a:rPr lang="en-US" sz="3496" spc="80">
                <a:solidFill>
                  <a:srgbClr val="343434"/>
                </a:solidFill>
                <a:latin typeface="Asap"/>
                <a:ea typeface="Asap"/>
                <a:cs typeface="Asap"/>
                <a:sym typeface="Asap"/>
              </a:rPr>
              <a:t>Gọi createUserWithEmailAndPassword() với dữ liệu nhập vào</a:t>
            </a:r>
          </a:p>
          <a:p>
            <a:pPr marL="1509620" lvl="2" indent="-503207" algn="l">
              <a:lnSpc>
                <a:spcPts val="4894"/>
              </a:lnSpc>
              <a:buFont typeface="Arial"/>
              <a:buChar char="⚬"/>
            </a:pPr>
            <a:r>
              <a:rPr lang="en-US" sz="3496" spc="80">
                <a:solidFill>
                  <a:srgbClr val="343434"/>
                </a:solidFill>
                <a:latin typeface="Asap"/>
                <a:ea typeface="Asap"/>
                <a:cs typeface="Asap"/>
                <a:sym typeface="Asap"/>
              </a:rPr>
              <a:t>Kết quả hành công: hiển thị SnackBar “Đăng ký thành công”</a:t>
            </a:r>
          </a:p>
          <a:p>
            <a:pPr marL="754810" lvl="1" indent="-377405" algn="l">
              <a:lnSpc>
                <a:spcPts val="4894"/>
              </a:lnSpc>
              <a:buFont typeface="Arial"/>
              <a:buChar char="•"/>
            </a:pPr>
            <a:r>
              <a:rPr lang="en-US" sz="3496" spc="80">
                <a:solidFill>
                  <a:srgbClr val="343434"/>
                </a:solidFill>
                <a:latin typeface="Asap"/>
                <a:ea typeface="Asap"/>
                <a:cs typeface="Asap"/>
                <a:sym typeface="Asap"/>
              </a:rPr>
              <a:t>Lỗi thường gặp:</a:t>
            </a:r>
          </a:p>
          <a:p>
            <a:pPr marL="1509620" lvl="2" indent="-503207" algn="l">
              <a:lnSpc>
                <a:spcPts val="4894"/>
              </a:lnSpc>
              <a:buFont typeface="Arial"/>
              <a:buChar char="⚬"/>
            </a:pPr>
            <a:r>
              <a:rPr lang="en-US" sz="3496" spc="80">
                <a:solidFill>
                  <a:srgbClr val="343434"/>
                </a:solidFill>
                <a:latin typeface="Asap"/>
                <a:ea typeface="Asap"/>
                <a:cs typeface="Asap"/>
                <a:sym typeface="Asap"/>
              </a:rPr>
              <a:t>email-already-in-use → email đã tồn tại</a:t>
            </a:r>
          </a:p>
          <a:p>
            <a:pPr marL="1509620" lvl="2" indent="-503207" algn="l">
              <a:lnSpc>
                <a:spcPts val="4894"/>
              </a:lnSpc>
              <a:buFont typeface="Arial"/>
              <a:buChar char="⚬"/>
            </a:pPr>
            <a:r>
              <a:rPr lang="en-US" sz="3496" spc="80">
                <a:solidFill>
                  <a:srgbClr val="343434"/>
                </a:solidFill>
                <a:latin typeface="Asap"/>
                <a:ea typeface="Asap"/>
                <a:cs typeface="Asap"/>
                <a:sym typeface="Asap"/>
              </a:rPr>
              <a:t>invalid-email → định dạng sai</a:t>
            </a:r>
          </a:p>
        </p:txBody>
      </p:sp>
      <p:sp>
        <p:nvSpPr>
          <p:cNvPr id="5" name="TextBox 5"/>
          <p:cNvSpPr txBox="1"/>
          <p:nvPr/>
        </p:nvSpPr>
        <p:spPr>
          <a:xfrm>
            <a:off x="595157" y="612642"/>
            <a:ext cx="14235306" cy="936890"/>
          </a:xfrm>
          <a:prstGeom prst="rect">
            <a:avLst/>
          </a:prstGeom>
        </p:spPr>
        <p:txBody>
          <a:bodyPr lIns="0" tIns="0" rIns="0" bIns="0" rtlCol="0" anchor="t">
            <a:spAutoFit/>
          </a:bodyPr>
          <a:lstStyle/>
          <a:p>
            <a:pPr algn="l">
              <a:lnSpc>
                <a:spcPts val="6921"/>
              </a:lnSpc>
            </a:pPr>
            <a:r>
              <a:rPr lang="en-US" sz="6853" b="1" spc="157">
                <a:solidFill>
                  <a:srgbClr val="702782"/>
                </a:solidFill>
                <a:latin typeface="Asap Bold"/>
                <a:ea typeface="Asap Bold"/>
                <a:cs typeface="Asap Bold"/>
                <a:sym typeface="Asap Bold"/>
              </a:rPr>
              <a:t>FORMAT CODE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2748</Words>
  <Application>Microsoft Office PowerPoint</Application>
  <PresentationFormat>Custom</PresentationFormat>
  <Paragraphs>271</Paragraphs>
  <Slides>63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Asap</vt:lpstr>
      <vt:lpstr>Arial</vt:lpstr>
      <vt:lpstr>Asap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đa nền tảng - Chủ đề 15 - Khánh + Tâm</dc:title>
  <cp:lastModifiedBy>PC</cp:lastModifiedBy>
  <cp:revision>30</cp:revision>
  <dcterms:created xsi:type="dcterms:W3CDTF">2006-08-16T00:00:00Z</dcterms:created>
  <dcterms:modified xsi:type="dcterms:W3CDTF">2025-11-10T10:51:50Z</dcterms:modified>
  <dc:identifier>DAG4H8jKLWA</dc:identifier>
</cp:coreProperties>
</file>